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6" r:id="rId6"/>
    <p:sldId id="287" r:id="rId7"/>
    <p:sldId id="258" r:id="rId8"/>
    <p:sldId id="259" r:id="rId9"/>
    <p:sldId id="260" r:id="rId10"/>
    <p:sldId id="261" r:id="rId11"/>
    <p:sldId id="262" r:id="rId12"/>
    <p:sldId id="264" r:id="rId13"/>
    <p:sldId id="263" r:id="rId14"/>
    <p:sldId id="265" r:id="rId15"/>
    <p:sldId id="268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0" r:id="rId28"/>
    <p:sldId id="279" r:id="rId29"/>
    <p:sldId id="281" r:id="rId30"/>
    <p:sldId id="282" r:id="rId31"/>
    <p:sldId id="283" r:id="rId32"/>
    <p:sldId id="284" r:id="rId33"/>
    <p:sldId id="285" r:id="rId34"/>
    <p:sldId id="288" r:id="rId3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44275CBC-539C-4AD1-BA1D-01F2034B0D72}">
          <p14:sldIdLst>
            <p14:sldId id="256"/>
            <p14:sldId id="286"/>
            <p14:sldId id="287"/>
          </p14:sldIdLst>
        </p14:section>
        <p14:section name="Ajout QM" id="{469C54CB-9E33-4235-A443-5A891D308078}">
          <p14:sldIdLst>
            <p14:sldId id="258"/>
            <p14:sldId id="259"/>
            <p14:sldId id="260"/>
            <p14:sldId id="261"/>
            <p14:sldId id="262"/>
            <p14:sldId id="264"/>
            <p14:sldId id="263"/>
            <p14:sldId id="265"/>
          </p14:sldIdLst>
        </p14:section>
        <p14:section name="GPSAURI" id="{3CDED64F-C940-41D8-B0F9-E295059D008E}">
          <p14:sldIdLst>
            <p14:sldId id="268"/>
            <p14:sldId id="267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</p14:sldIdLst>
        </p14:section>
        <p14:section name="IPVGENO" id="{CA177247-C64A-4524-8657-C9B3F2C73331}">
          <p14:sldIdLst>
            <p14:sldId id="277"/>
            <p14:sldId id="278"/>
            <p14:sldId id="280"/>
            <p14:sldId id="279"/>
            <p14:sldId id="281"/>
            <p14:sldId id="282"/>
            <p14:sldId id="283"/>
            <p14:sldId id="284"/>
            <p14:sldId id="285"/>
          </p14:sldIdLst>
        </p14:section>
        <p14:section name="Les changements" id="{D7939E1D-C140-4786-8B08-CD854A232B00}">
          <p14:sldIdLst>
            <p14:sldId id="28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D06B-8854-4829-89E5-820C31BF1AC9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39F5-AC6C-4F8B-BD62-425B3F9CA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8689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D06B-8854-4829-89E5-820C31BF1AC9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39F5-AC6C-4F8B-BD62-425B3F9CA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2241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D06B-8854-4829-89E5-820C31BF1AC9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39F5-AC6C-4F8B-BD62-425B3F9CA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545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D06B-8854-4829-89E5-820C31BF1AC9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39F5-AC6C-4F8B-BD62-425B3F9CA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573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D06B-8854-4829-89E5-820C31BF1AC9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39F5-AC6C-4F8B-BD62-425B3F9CA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60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D06B-8854-4829-89E5-820C31BF1AC9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39F5-AC6C-4F8B-BD62-425B3F9CA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1173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D06B-8854-4829-89E5-820C31BF1AC9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39F5-AC6C-4F8B-BD62-425B3F9CA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75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D06B-8854-4829-89E5-820C31BF1AC9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39F5-AC6C-4F8B-BD62-425B3F9CA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991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D06B-8854-4829-89E5-820C31BF1AC9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39F5-AC6C-4F8B-BD62-425B3F9CA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6751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D06B-8854-4829-89E5-820C31BF1AC9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39F5-AC6C-4F8B-BD62-425B3F9CA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204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1D06B-8854-4829-89E5-820C31BF1AC9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239F5-AC6C-4F8B-BD62-425B3F9CA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8185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1D06B-8854-4829-89E5-820C31BF1AC9}" type="datetimeFigureOut">
              <a:rPr lang="fr-FR" smtClean="0"/>
              <a:t>28/10/2020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239F5-AC6C-4F8B-BD62-425B3F9CAC8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343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Présentation chaine GPSAURI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3453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E6.recup_index.sh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Ecriture d’un script R qui :</a:t>
            </a:r>
          </a:p>
          <a:p>
            <a:pPr lvl="1"/>
            <a:r>
              <a:rPr lang="fr-FR" dirty="0" smtClean="0"/>
              <a:t>Lit les fichiers sortis de Wombat</a:t>
            </a:r>
            <a:endParaRPr lang="fr-FR" dirty="0"/>
          </a:p>
          <a:p>
            <a:pPr lvl="1"/>
            <a:r>
              <a:rPr lang="fr-FR" dirty="0" smtClean="0"/>
              <a:t>Export pour la </a:t>
            </a:r>
            <a:r>
              <a:rPr lang="fr-FR" dirty="0" err="1" smtClean="0"/>
              <a:t>dérégression</a:t>
            </a:r>
            <a:endParaRPr lang="fr-FR" dirty="0" smtClean="0"/>
          </a:p>
          <a:p>
            <a:r>
              <a:rPr lang="fr-FR" dirty="0" smtClean="0"/>
              <a:t>Lancement du programme E8.dereg.awk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1437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E7.sdt_index.sh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Ecriture d’un script R qui :</a:t>
            </a:r>
          </a:p>
          <a:p>
            <a:pPr lvl="1"/>
            <a:r>
              <a:rPr lang="fr-FR" dirty="0" smtClean="0"/>
              <a:t>Lit des fichiers de sortie du programme E6.recup_index.sh, avant </a:t>
            </a:r>
            <a:r>
              <a:rPr lang="fr-FR" dirty="0" err="1" smtClean="0"/>
              <a:t>dérégression</a:t>
            </a:r>
            <a:endParaRPr lang="fr-FR" dirty="0" smtClean="0"/>
          </a:p>
          <a:p>
            <a:pPr lvl="1"/>
            <a:r>
              <a:rPr lang="fr-FR" dirty="0" smtClean="0"/>
              <a:t>Lit le fichier index_officiel.csv qui contient les index et les CD </a:t>
            </a:r>
            <a:r>
              <a:rPr lang="fr-FR" dirty="0"/>
              <a:t>des </a:t>
            </a:r>
            <a:r>
              <a:rPr lang="fr-FR" dirty="0" smtClean="0"/>
              <a:t>taureaux</a:t>
            </a:r>
          </a:p>
          <a:p>
            <a:pPr lvl="1"/>
            <a:r>
              <a:rPr lang="fr-FR" dirty="0" smtClean="0"/>
              <a:t>Standardise </a:t>
            </a:r>
            <a:r>
              <a:rPr lang="fr-FR" dirty="0"/>
              <a:t>les index sur la pop de taureaux connus avant la </a:t>
            </a:r>
            <a:r>
              <a:rPr lang="fr-FR" dirty="0" err="1"/>
              <a:t>dérégression</a:t>
            </a:r>
            <a:endParaRPr lang="fr-FR" dirty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Les résultats du programme E8 ne sont pas utilisés : pas de </a:t>
            </a:r>
            <a:r>
              <a:rPr lang="fr-FR" dirty="0" err="1" smtClean="0"/>
              <a:t>dérégression</a:t>
            </a:r>
            <a:r>
              <a:rPr lang="fr-FR" dirty="0" smtClean="0"/>
              <a:t> à ce stade.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356287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A_copie.sh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dirty="0" smtClean="0"/>
              <a:t>Script de copie de tous les fichiers nécessaires à GPSAURI</a:t>
            </a:r>
          </a:p>
          <a:p>
            <a:r>
              <a:rPr lang="fr-FR" dirty="0" smtClean="0"/>
              <a:t>Accès à la BDIR :</a:t>
            </a:r>
          </a:p>
          <a:p>
            <a:pPr lvl="1"/>
            <a:r>
              <a:rPr lang="fr-FR" dirty="0" smtClean="0"/>
              <a:t>Animrace.txt</a:t>
            </a:r>
          </a:p>
          <a:p>
            <a:pPr lvl="1"/>
            <a:r>
              <a:rPr lang="fr-FR" dirty="0" smtClean="0"/>
              <a:t>Male.txt</a:t>
            </a:r>
          </a:p>
          <a:p>
            <a:pPr lvl="1"/>
            <a:r>
              <a:rPr lang="fr-FR" dirty="0" smtClean="0"/>
              <a:t>Femr.txt</a:t>
            </a:r>
          </a:p>
          <a:p>
            <a:r>
              <a:rPr lang="fr-FR" dirty="0" smtClean="0"/>
              <a:t>Accès aux données des stations SE et CI</a:t>
            </a:r>
          </a:p>
          <a:p>
            <a:pPr lvl="1"/>
            <a:r>
              <a:rPr lang="fr-FR" dirty="0" smtClean="0"/>
              <a:t>Script R pour passer du format SAS au format CSV</a:t>
            </a:r>
          </a:p>
          <a:p>
            <a:r>
              <a:rPr lang="fr-FR" dirty="0" smtClean="0"/>
              <a:t>Accès à SIGENO</a:t>
            </a:r>
          </a:p>
          <a:p>
            <a:pPr lvl="1"/>
            <a:r>
              <a:rPr lang="fr-FR" dirty="0" smtClean="0"/>
              <a:t>Suivi_phasage.csv</a:t>
            </a:r>
          </a:p>
          <a:p>
            <a:pPr lvl="1"/>
            <a:r>
              <a:rPr lang="fr-FR" dirty="0" err="1" smtClean="0"/>
              <a:t>Phasesnumeq</a:t>
            </a:r>
            <a:endParaRPr lang="fr-FR" dirty="0" smtClean="0"/>
          </a:p>
          <a:p>
            <a:pPr lvl="1"/>
            <a:r>
              <a:rPr lang="fr-FR" dirty="0" smtClean="0"/>
              <a:t>Pedigree_imputation.csv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27699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CONF_1_recupindex.R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Chargement pedigree IBOVAL</a:t>
            </a:r>
          </a:p>
          <a:p>
            <a:r>
              <a:rPr lang="fr-FR" dirty="0" smtClean="0"/>
              <a:t>Chargement des données JBS</a:t>
            </a:r>
          </a:p>
          <a:p>
            <a:r>
              <a:rPr lang="fr-FR" dirty="0" smtClean="0"/>
              <a:t>Chargement des données QM (issus du programme E7)</a:t>
            </a:r>
          </a:p>
          <a:p>
            <a:r>
              <a:rPr lang="fr-FR" dirty="0" smtClean="0"/>
              <a:t>Chargement des données SE et CI</a:t>
            </a:r>
          </a:p>
          <a:p>
            <a:r>
              <a:rPr lang="fr-FR" dirty="0" smtClean="0"/>
              <a:t>Listage des femelles (mères + génisses QM)</a:t>
            </a:r>
          </a:p>
          <a:p>
            <a:r>
              <a:rPr lang="fr-FR" dirty="0" smtClean="0"/>
              <a:t>Chargement de male.txt et femr.txt issus de </a:t>
            </a:r>
            <a:r>
              <a:rPr lang="fr-FR" dirty="0" err="1" smtClean="0"/>
              <a:t>retour_diffusion</a:t>
            </a:r>
            <a:r>
              <a:rPr lang="fr-FR" dirty="0" smtClean="0"/>
              <a:t> IBOVAL</a:t>
            </a:r>
          </a:p>
          <a:p>
            <a:r>
              <a:rPr lang="fr-FR" dirty="0" smtClean="0"/>
              <a:t>Extraction des mères de IBOVAL</a:t>
            </a:r>
          </a:p>
          <a:p>
            <a:r>
              <a:rPr lang="fr-FR" dirty="0" smtClean="0"/>
              <a:t>Fusion de tous les index</a:t>
            </a:r>
          </a:p>
          <a:p>
            <a:r>
              <a:rPr lang="fr-FR" dirty="0" smtClean="0"/>
              <a:t>Mise en forme du pedigree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41427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CONF_2_recode.sh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Programme qui lance </a:t>
            </a:r>
            <a:r>
              <a:rPr lang="fr-FR" dirty="0" err="1" smtClean="0"/>
              <a:t>Recod</a:t>
            </a:r>
            <a:r>
              <a:rPr lang="fr-FR" dirty="0" smtClean="0"/>
              <a:t> avec les données sorties du programme CONF_1_recupindex.R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928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CONF_3_recodwombat.R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Lecture des fichiers sortis de </a:t>
            </a:r>
            <a:r>
              <a:rPr lang="fr-FR" dirty="0" err="1" smtClean="0"/>
              <a:t>Recod</a:t>
            </a:r>
            <a:endParaRPr lang="fr-FR" dirty="0" smtClean="0"/>
          </a:p>
          <a:p>
            <a:r>
              <a:rPr lang="fr-FR" dirty="0" smtClean="0"/>
              <a:t>Recodification inverse des identifiants</a:t>
            </a:r>
          </a:p>
          <a:p>
            <a:r>
              <a:rPr lang="fr-FR" dirty="0" smtClean="0"/>
              <a:t>Standardise les index et les CD</a:t>
            </a:r>
          </a:p>
          <a:p>
            <a:r>
              <a:rPr lang="fr-FR" dirty="0" smtClean="0"/>
              <a:t>Ecriture des fichiers de sortie par groupe de provenance ainsi qu’un fichier de pedigree et de recodification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869325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CONF_4_dereg.sh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err="1" smtClean="0"/>
              <a:t>Dérégression</a:t>
            </a:r>
            <a:r>
              <a:rPr lang="fr-FR" dirty="0" smtClean="0"/>
              <a:t> des index à partir des fichiers produits dans CONF_3_recodewombat.R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878552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CONF_5_mefairemlnew.R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Lecture des fichiers contenant les index </a:t>
            </a:r>
            <a:r>
              <a:rPr lang="fr-FR" dirty="0" err="1" smtClean="0"/>
              <a:t>dérégressés</a:t>
            </a:r>
            <a:endParaRPr lang="fr-FR" dirty="0" smtClean="0"/>
          </a:p>
          <a:p>
            <a:r>
              <a:rPr lang="fr-FR" dirty="0" smtClean="0"/>
              <a:t>Concaténation de tous les index et des poids associés</a:t>
            </a:r>
          </a:p>
          <a:p>
            <a:r>
              <a:rPr lang="fr-FR" dirty="0" smtClean="0"/>
              <a:t>Sélection des colonnes d’intérêt et export du tableau de données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375254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CONF_6_blup_CONF.sh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BLUP </a:t>
            </a:r>
            <a:r>
              <a:rPr lang="fr-FR" dirty="0" err="1" smtClean="0"/>
              <a:t>multicaractère</a:t>
            </a:r>
            <a:r>
              <a:rPr lang="fr-FR" dirty="0" smtClean="0"/>
              <a:t> modèle animal par type de caractère</a:t>
            </a:r>
          </a:p>
          <a:p>
            <a:r>
              <a:rPr lang="fr-FR" dirty="0" smtClean="0"/>
              <a:t>Création des fichiers de paramètre et lancement de AIREMLCD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Pour l’exemple de </a:t>
            </a:r>
            <a:r>
              <a:rPr lang="fr-FR" dirty="0" err="1" smtClean="0"/>
              <a:t>conf</a:t>
            </a:r>
            <a:r>
              <a:rPr lang="fr-FR" dirty="0" smtClean="0"/>
              <a:t>, il fait 3 BLUP (CR, DM et DS) avec 5 caractères (1 par origine)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41000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CONF_7_mefblup.R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Lecture des fichiers de sortie de AIREMLCD</a:t>
            </a:r>
          </a:p>
          <a:p>
            <a:r>
              <a:rPr lang="fr-FR" dirty="0" smtClean="0"/>
              <a:t>Mise en forme des CD, sélection CD&gt;0,05 et limitation des CD à 0,99</a:t>
            </a:r>
          </a:p>
          <a:p>
            <a:r>
              <a:rPr lang="fr-FR" dirty="0" smtClean="0"/>
              <a:t>Export des fichiers contenant les valeurs génétiques et les CD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1438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1906" y="235926"/>
            <a:ext cx="10515600" cy="879902"/>
          </a:xfrm>
        </p:spPr>
        <p:txBody>
          <a:bodyPr/>
          <a:lstStyle/>
          <a:p>
            <a:r>
              <a:rPr lang="fr-FR" dirty="0" smtClean="0"/>
              <a:t>Schéma fonctionnement de la chaine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92199" y="2214390"/>
            <a:ext cx="2947901" cy="636876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Mise en forme dernière série et concaténation avec avant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392199" y="3207458"/>
            <a:ext cx="2947901" cy="636876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Recodification et préparation pour Wombat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4291217" y="3208714"/>
            <a:ext cx="3309156" cy="63687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Recodification et mise en forme des fichiers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4291216" y="2214390"/>
            <a:ext cx="3309157" cy="63687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Récupération des phases et des index SECI, JBS, IBOVAL et QM</a:t>
            </a:r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392198" y="4946979"/>
            <a:ext cx="2947901" cy="636876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fr-FR" dirty="0" smtClean="0"/>
              <a:t>Mise en forme des résultats</a:t>
            </a:r>
            <a:endParaRPr lang="fr-FR" dirty="0"/>
          </a:p>
        </p:txBody>
      </p:sp>
      <p:sp>
        <p:nvSpPr>
          <p:cNvPr id="11" name="Rectangle 10"/>
          <p:cNvSpPr/>
          <p:nvPr/>
        </p:nvSpPr>
        <p:spPr>
          <a:xfrm>
            <a:off x="4291217" y="4201782"/>
            <a:ext cx="3309156" cy="42393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Dérégression</a:t>
            </a:r>
            <a:r>
              <a:rPr lang="fr-FR" dirty="0" smtClean="0"/>
              <a:t> des index</a:t>
            </a:r>
            <a:endParaRPr lang="fr-FR" dirty="0"/>
          </a:p>
        </p:txBody>
      </p:sp>
      <p:cxnSp>
        <p:nvCxnSpPr>
          <p:cNvPr id="25" name="Connecteur droit avec flèche 24"/>
          <p:cNvCxnSpPr>
            <a:stCxn id="7" idx="2"/>
            <a:endCxn id="6" idx="0"/>
          </p:cNvCxnSpPr>
          <p:nvPr/>
        </p:nvCxnSpPr>
        <p:spPr>
          <a:xfrm>
            <a:off x="5945795" y="2851266"/>
            <a:ext cx="0" cy="3574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>
            <a:stCxn id="6" idx="2"/>
            <a:endCxn id="11" idx="0"/>
          </p:cNvCxnSpPr>
          <p:nvPr/>
        </p:nvCxnSpPr>
        <p:spPr>
          <a:xfrm>
            <a:off x="5945795" y="3845590"/>
            <a:ext cx="0" cy="35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392201" y="1406778"/>
            <a:ext cx="2947900" cy="4987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Ajout QM</a:t>
            </a:r>
            <a:endParaRPr lang="fr-FR" dirty="0"/>
          </a:p>
        </p:txBody>
      </p:sp>
      <p:sp>
        <p:nvSpPr>
          <p:cNvPr id="54" name="Rectangle 53"/>
          <p:cNvSpPr/>
          <p:nvPr/>
        </p:nvSpPr>
        <p:spPr>
          <a:xfrm>
            <a:off x="4291216" y="1406778"/>
            <a:ext cx="3309157" cy="49497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GPSAURI</a:t>
            </a:r>
            <a:endParaRPr lang="fr-FR" dirty="0"/>
          </a:p>
        </p:txBody>
      </p:sp>
      <p:sp>
        <p:nvSpPr>
          <p:cNvPr id="34" name="Rectangle 33"/>
          <p:cNvSpPr/>
          <p:nvPr/>
        </p:nvSpPr>
        <p:spPr>
          <a:xfrm>
            <a:off x="392198" y="4200526"/>
            <a:ext cx="2947901" cy="423932"/>
          </a:xfrm>
          <a:prstGeom prst="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Evaluation en modèle animal</a:t>
            </a:r>
            <a:endParaRPr lang="fr-FR" dirty="0"/>
          </a:p>
        </p:txBody>
      </p:sp>
      <p:cxnSp>
        <p:nvCxnSpPr>
          <p:cNvPr id="35" name="Connecteur droit avec flèche 34"/>
          <p:cNvCxnSpPr>
            <a:stCxn id="4" idx="2"/>
            <a:endCxn id="5" idx="0"/>
          </p:cNvCxnSpPr>
          <p:nvPr/>
        </p:nvCxnSpPr>
        <p:spPr>
          <a:xfrm>
            <a:off x="1866150" y="2851266"/>
            <a:ext cx="0" cy="35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5" idx="2"/>
            <a:endCxn id="34" idx="0"/>
          </p:cNvCxnSpPr>
          <p:nvPr/>
        </p:nvCxnSpPr>
        <p:spPr>
          <a:xfrm flipH="1">
            <a:off x="1866149" y="3844334"/>
            <a:ext cx="1" cy="356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34" idx="2"/>
            <a:endCxn id="8" idx="0"/>
          </p:cNvCxnSpPr>
          <p:nvPr/>
        </p:nvCxnSpPr>
        <p:spPr>
          <a:xfrm>
            <a:off x="1866149" y="4624458"/>
            <a:ext cx="0" cy="3225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4291216" y="4956018"/>
            <a:ext cx="3309156" cy="636876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BLUP </a:t>
            </a:r>
            <a:r>
              <a:rPr lang="fr-FR" dirty="0" err="1" smtClean="0"/>
              <a:t>multicaractère</a:t>
            </a:r>
            <a:r>
              <a:rPr lang="fr-FR" dirty="0" smtClean="0"/>
              <a:t> avec AIREMLCD</a:t>
            </a:r>
            <a:endParaRPr lang="fr-FR" dirty="0"/>
          </a:p>
        </p:txBody>
      </p:sp>
      <p:sp>
        <p:nvSpPr>
          <p:cNvPr id="48" name="Rectangle 47"/>
          <p:cNvSpPr/>
          <p:nvPr/>
        </p:nvSpPr>
        <p:spPr>
          <a:xfrm>
            <a:off x="8418716" y="1419179"/>
            <a:ext cx="3309157" cy="494976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IPVGENO</a:t>
            </a:r>
            <a:endParaRPr lang="fr-FR" dirty="0"/>
          </a:p>
        </p:txBody>
      </p:sp>
      <p:cxnSp>
        <p:nvCxnSpPr>
          <p:cNvPr id="49" name="Connecteur droit avec flèche 48"/>
          <p:cNvCxnSpPr>
            <a:stCxn id="11" idx="2"/>
            <a:endCxn id="47" idx="0"/>
          </p:cNvCxnSpPr>
          <p:nvPr/>
        </p:nvCxnSpPr>
        <p:spPr>
          <a:xfrm flipH="1">
            <a:off x="5945794" y="4625714"/>
            <a:ext cx="1" cy="3303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>
            <a:stCxn id="8" idx="3"/>
            <a:endCxn id="7" idx="1"/>
          </p:cNvCxnSpPr>
          <p:nvPr/>
        </p:nvCxnSpPr>
        <p:spPr>
          <a:xfrm flipV="1">
            <a:off x="3340099" y="2532828"/>
            <a:ext cx="951117" cy="27325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4291216" y="5898286"/>
            <a:ext cx="3309156" cy="406992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2</a:t>
            </a:r>
            <a:r>
              <a:rPr lang="fr-FR" baseline="30000" dirty="0" smtClean="0"/>
              <a:t>e</a:t>
            </a:r>
            <a:r>
              <a:rPr lang="fr-FR" dirty="0" smtClean="0"/>
              <a:t> </a:t>
            </a:r>
            <a:r>
              <a:rPr lang="fr-FR" dirty="0" err="1" smtClean="0"/>
              <a:t>dérégression</a:t>
            </a:r>
            <a:r>
              <a:rPr lang="fr-FR" dirty="0" smtClean="0"/>
              <a:t> des index</a:t>
            </a:r>
            <a:endParaRPr lang="fr-FR" dirty="0"/>
          </a:p>
        </p:txBody>
      </p:sp>
      <p:cxnSp>
        <p:nvCxnSpPr>
          <p:cNvPr id="60" name="Connecteur droit avec flèche 59"/>
          <p:cNvCxnSpPr>
            <a:stCxn id="47" idx="2"/>
            <a:endCxn id="58" idx="0"/>
          </p:cNvCxnSpPr>
          <p:nvPr/>
        </p:nvCxnSpPr>
        <p:spPr>
          <a:xfrm>
            <a:off x="5945794" y="5592894"/>
            <a:ext cx="0" cy="3053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8418717" y="3208714"/>
            <a:ext cx="3309156" cy="636876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/>
                </a:solidFill>
              </a:rPr>
              <a:t>Lancement de GS3 ou BLUPF90 en </a:t>
            </a:r>
            <a:r>
              <a:rPr lang="fr-FR" dirty="0" err="1" smtClean="0">
                <a:solidFill>
                  <a:schemeClr val="accent6"/>
                </a:solidFill>
              </a:rPr>
              <a:t>unicaractère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8418716" y="2214390"/>
            <a:ext cx="3309157" cy="636876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/>
                </a:solidFill>
              </a:rPr>
              <a:t>Mise en forme des fichiers d’index et de typages</a:t>
            </a:r>
            <a:endParaRPr lang="fr-FR" dirty="0">
              <a:solidFill>
                <a:schemeClr val="accent6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8418717" y="4201782"/>
            <a:ext cx="3309156" cy="550740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/>
                </a:solidFill>
              </a:rPr>
              <a:t>Mise en forme des résultats et calcul de la confiance</a:t>
            </a:r>
            <a:endParaRPr lang="fr-FR" dirty="0">
              <a:solidFill>
                <a:schemeClr val="accent6"/>
              </a:solidFill>
            </a:endParaRPr>
          </a:p>
        </p:txBody>
      </p:sp>
      <p:cxnSp>
        <p:nvCxnSpPr>
          <p:cNvPr id="70" name="Connecteur droit avec flèche 69"/>
          <p:cNvCxnSpPr>
            <a:stCxn id="68" idx="2"/>
            <a:endCxn id="67" idx="0"/>
          </p:cNvCxnSpPr>
          <p:nvPr/>
        </p:nvCxnSpPr>
        <p:spPr>
          <a:xfrm>
            <a:off x="10073295" y="2851266"/>
            <a:ext cx="0" cy="357448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stCxn id="67" idx="2"/>
            <a:endCxn id="69" idx="0"/>
          </p:cNvCxnSpPr>
          <p:nvPr/>
        </p:nvCxnSpPr>
        <p:spPr>
          <a:xfrm>
            <a:off x="10073295" y="3845590"/>
            <a:ext cx="0" cy="356192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8418716" y="5006818"/>
            <a:ext cx="3309156" cy="42757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/>
                </a:solidFill>
              </a:rPr>
              <a:t>Calcul des ORI</a:t>
            </a:r>
            <a:endParaRPr lang="fr-FR" dirty="0">
              <a:solidFill>
                <a:schemeClr val="accent6"/>
              </a:solidFill>
            </a:endParaRPr>
          </a:p>
        </p:txBody>
      </p:sp>
      <p:cxnSp>
        <p:nvCxnSpPr>
          <p:cNvPr id="73" name="Connecteur droit avec flèche 72"/>
          <p:cNvCxnSpPr>
            <a:stCxn id="69" idx="2"/>
            <a:endCxn id="72" idx="0"/>
          </p:cNvCxnSpPr>
          <p:nvPr/>
        </p:nvCxnSpPr>
        <p:spPr>
          <a:xfrm flipH="1">
            <a:off x="10073294" y="4752522"/>
            <a:ext cx="1" cy="254296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8418716" y="5745590"/>
            <a:ext cx="3309156" cy="559688"/>
          </a:xfrm>
          <a:prstGeom prst="rect">
            <a:avLst/>
          </a:prstGeom>
          <a:noFill/>
          <a:ln w="9525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/>
                </a:solidFill>
              </a:rPr>
              <a:t>Comparaison avec la série d’avant</a:t>
            </a:r>
            <a:endParaRPr lang="fr-FR" dirty="0">
              <a:solidFill>
                <a:schemeClr val="accent6"/>
              </a:solidFill>
            </a:endParaRPr>
          </a:p>
        </p:txBody>
      </p:sp>
      <p:cxnSp>
        <p:nvCxnSpPr>
          <p:cNvPr id="75" name="Connecteur droit avec flèche 74"/>
          <p:cNvCxnSpPr>
            <a:stCxn id="72" idx="2"/>
            <a:endCxn id="74" idx="0"/>
          </p:cNvCxnSpPr>
          <p:nvPr/>
        </p:nvCxnSpPr>
        <p:spPr>
          <a:xfrm>
            <a:off x="10073294" y="5434396"/>
            <a:ext cx="0" cy="311194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avec flèche 75"/>
          <p:cNvCxnSpPr>
            <a:stCxn id="58" idx="3"/>
            <a:endCxn id="68" idx="1"/>
          </p:cNvCxnSpPr>
          <p:nvPr/>
        </p:nvCxnSpPr>
        <p:spPr>
          <a:xfrm flipV="1">
            <a:off x="7600372" y="2532828"/>
            <a:ext cx="818344" cy="35689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015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CONF_8_dereg2.sh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Dérégression</a:t>
            </a:r>
            <a:r>
              <a:rPr lang="fr-FR" dirty="0" smtClean="0"/>
              <a:t> des index sortis de CONF_7_mefblup.R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90302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CONF_9_mefssgblup.R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Préparation des fichiers pour le SSGBLUP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0060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10_IPV_chaine_GS3.sh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Fusion des pedigrees IBOVAL, JBS et QM</a:t>
            </a:r>
          </a:p>
          <a:p>
            <a:r>
              <a:rPr lang="fr-FR" dirty="0" smtClean="0"/>
              <a:t>Lancement de </a:t>
            </a:r>
            <a:r>
              <a:rPr lang="fr-FR" dirty="0" err="1" smtClean="0"/>
              <a:t>Recod</a:t>
            </a:r>
            <a:endParaRPr lang="fr-FR" dirty="0" smtClean="0"/>
          </a:p>
          <a:p>
            <a:r>
              <a:rPr lang="fr-FR" dirty="0" smtClean="0"/>
              <a:t>Recodage du pedigree et des performances</a:t>
            </a:r>
          </a:p>
          <a:p>
            <a:r>
              <a:rPr lang="fr-FR" dirty="0" smtClean="0"/>
              <a:t>Recodage des typages avec </a:t>
            </a:r>
            <a:r>
              <a:rPr lang="fr-FR" dirty="0" err="1" smtClean="0"/>
              <a:t>recodhd</a:t>
            </a:r>
            <a:endParaRPr lang="fr-FR" dirty="0" smtClean="0"/>
          </a:p>
          <a:p>
            <a:r>
              <a:rPr lang="fr-FR" dirty="0" smtClean="0"/>
              <a:t>Ecriture du fichier de paramètre de GS3</a:t>
            </a:r>
          </a:p>
          <a:p>
            <a:r>
              <a:rPr lang="fr-FR" dirty="0" smtClean="0"/>
              <a:t>Lancement de GS3 en </a:t>
            </a:r>
            <a:r>
              <a:rPr lang="fr-FR" dirty="0" err="1" smtClean="0"/>
              <a:t>unicaractère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58885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10_IPV_chaine_ssgblup.sh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Fait la même chose qu’avant mais avec BLUPF90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268921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11_mef_res_diffusion_GS3.sh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smtClean="0"/>
              <a:t>Chargement des index officiels des taureaux</a:t>
            </a:r>
          </a:p>
          <a:p>
            <a:r>
              <a:rPr lang="fr-FR" dirty="0" smtClean="0"/>
              <a:t>Import des index </a:t>
            </a:r>
            <a:r>
              <a:rPr lang="fr-FR" dirty="0" err="1" smtClean="0"/>
              <a:t>dérégressés</a:t>
            </a:r>
            <a:endParaRPr lang="fr-FR" dirty="0" smtClean="0"/>
          </a:p>
          <a:p>
            <a:r>
              <a:rPr lang="fr-FR" dirty="0" smtClean="0"/>
              <a:t>Import des résultats de GS3</a:t>
            </a:r>
          </a:p>
          <a:p>
            <a:r>
              <a:rPr lang="fr-FR" dirty="0" smtClean="0"/>
              <a:t>Corrélation entre index </a:t>
            </a:r>
            <a:r>
              <a:rPr lang="fr-FR" dirty="0" err="1" smtClean="0"/>
              <a:t>dérégressés</a:t>
            </a:r>
            <a:r>
              <a:rPr lang="fr-FR" dirty="0" smtClean="0"/>
              <a:t> et résultat GS3 pour toute la pop et pop avec poids &gt; 1. Impression des résultats</a:t>
            </a:r>
          </a:p>
          <a:p>
            <a:r>
              <a:rPr lang="fr-FR" dirty="0" smtClean="0"/>
              <a:t>Standardisation des index avec les </a:t>
            </a:r>
            <a:r>
              <a:rPr lang="fr-FR" dirty="0" err="1" smtClean="0"/>
              <a:t>ind</a:t>
            </a:r>
            <a:r>
              <a:rPr lang="fr-FR" dirty="0" smtClean="0"/>
              <a:t> du fichier </a:t>
            </a:r>
            <a:r>
              <a:rPr lang="fr-FR" dirty="0" err="1" smtClean="0"/>
              <a:t>listetx_centrage</a:t>
            </a:r>
            <a:endParaRPr lang="fr-FR" dirty="0" smtClean="0"/>
          </a:p>
          <a:p>
            <a:r>
              <a:rPr lang="fr-FR" dirty="0" smtClean="0"/>
              <a:t>Remplacement des index par des scores :</a:t>
            </a:r>
          </a:p>
          <a:p>
            <a:pPr lvl="1"/>
            <a:r>
              <a:rPr lang="pt-BR" dirty="0" smtClean="0"/>
              <a:t>0,87.5,92.5,97.5,102.5,107.5,112.5,200</a:t>
            </a:r>
            <a:endParaRPr lang="pt-BR" dirty="0"/>
          </a:p>
          <a:p>
            <a:pPr lvl="1"/>
            <a:r>
              <a:rPr lang="pt-BR" dirty="0" smtClean="0"/>
              <a:t>"</a:t>
            </a:r>
            <a:r>
              <a:rPr lang="pt-BR" dirty="0"/>
              <a:t>E-","E","D","C","B","A","A</a:t>
            </a:r>
            <a:r>
              <a:rPr lang="pt-BR" dirty="0" smtClean="0"/>
              <a:t>+“</a:t>
            </a:r>
          </a:p>
          <a:p>
            <a:r>
              <a:rPr lang="pt-BR" dirty="0" smtClean="0"/>
              <a:t>Sélection des animaux selon le fichier suivi_phasage (indexable, typage non recréé, ...)</a:t>
            </a:r>
            <a:endParaRPr lang="pt-B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33600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11_mef_res_diffusion_BLUPF90.sh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Fait la même chose qu’avant mais </a:t>
            </a:r>
            <a:r>
              <a:rPr lang="fr-FR" dirty="0" smtClean="0"/>
              <a:t>avec les résultats de </a:t>
            </a:r>
            <a:r>
              <a:rPr lang="fr-FR" dirty="0"/>
              <a:t>BLUPF90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6396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12_Confiance.R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Chargement du pedigree</a:t>
            </a:r>
          </a:p>
          <a:p>
            <a:r>
              <a:rPr lang="fr-FR" dirty="0" smtClean="0"/>
              <a:t>Chargement liste animaux </a:t>
            </a:r>
            <a:r>
              <a:rPr lang="fr-FR" dirty="0" err="1" smtClean="0"/>
              <a:t>génotypés</a:t>
            </a:r>
            <a:endParaRPr lang="fr-FR" dirty="0" smtClean="0"/>
          </a:p>
          <a:p>
            <a:r>
              <a:rPr lang="fr-FR" dirty="0" smtClean="0"/>
              <a:t>Chargement des résultats du </a:t>
            </a:r>
            <a:r>
              <a:rPr lang="fr-FR" dirty="0" err="1" smtClean="0"/>
              <a:t>prog</a:t>
            </a:r>
            <a:r>
              <a:rPr lang="fr-FR" dirty="0" smtClean="0"/>
              <a:t> précédent</a:t>
            </a:r>
          </a:p>
          <a:p>
            <a:r>
              <a:rPr lang="fr-FR" dirty="0" smtClean="0"/>
              <a:t>Pour chaque type de caractère :</a:t>
            </a:r>
          </a:p>
          <a:p>
            <a:pPr lvl="1"/>
            <a:r>
              <a:rPr lang="fr-FR" dirty="0" smtClean="0"/>
              <a:t>Lecture index QM</a:t>
            </a:r>
          </a:p>
          <a:p>
            <a:pPr lvl="1"/>
            <a:r>
              <a:rPr lang="fr-FR" dirty="0" smtClean="0"/>
              <a:t>Lecture des perfs en entrée de IPVGENO</a:t>
            </a:r>
          </a:p>
          <a:p>
            <a:pPr lvl="1"/>
            <a:r>
              <a:rPr lang="fr-FR" dirty="0" smtClean="0"/>
              <a:t>Mise en forme pedigree avec ajout GPP et GPM</a:t>
            </a:r>
          </a:p>
          <a:p>
            <a:pPr lvl="1"/>
            <a:r>
              <a:rPr lang="fr-FR" dirty="0" smtClean="0"/>
              <a:t>Création d’une matrice pour calcul confiance :</a:t>
            </a:r>
          </a:p>
          <a:p>
            <a:pPr marL="457200" lvl="1" indent="0">
              <a:buNone/>
            </a:pPr>
            <a:r>
              <a:rPr lang="fr-FR" dirty="0" smtClean="0"/>
              <a:t>        </a:t>
            </a:r>
            <a:r>
              <a:rPr lang="pl-PL" dirty="0" smtClean="0"/>
              <a:t>I </a:t>
            </a:r>
            <a:r>
              <a:rPr lang="pl-PL" dirty="0"/>
              <a:t>P M GPP GPM</a:t>
            </a:r>
          </a:p>
          <a:p>
            <a:pPr marL="457200" lvl="1" indent="0">
              <a:buNone/>
            </a:pPr>
            <a:r>
              <a:rPr lang="pl-PL" dirty="0"/>
              <a:t>QM 9 4 4   2   2</a:t>
            </a:r>
          </a:p>
          <a:p>
            <a:pPr marL="457200" lvl="1" indent="0">
              <a:buNone/>
            </a:pPr>
            <a:r>
              <a:rPr lang="pl-PL" dirty="0"/>
              <a:t>MU 7 3 3   1   1</a:t>
            </a:r>
          </a:p>
          <a:p>
            <a:pPr marL="457200" lvl="1" indent="0">
              <a:buNone/>
            </a:pPr>
            <a:r>
              <a:rPr lang="pl-PL" dirty="0"/>
              <a:t>G  </a:t>
            </a:r>
            <a:r>
              <a:rPr lang="fr-FR" dirty="0" smtClean="0"/>
              <a:t>   </a:t>
            </a:r>
            <a:r>
              <a:rPr lang="pl-PL" dirty="0" smtClean="0"/>
              <a:t>1 </a:t>
            </a:r>
            <a:r>
              <a:rPr lang="pl-PL" dirty="0"/>
              <a:t>1 1   0   </a:t>
            </a:r>
            <a:r>
              <a:rPr lang="pl-PL" dirty="0" smtClean="0"/>
              <a:t>0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Calcul confiance en fonction de l’origine des informations</a:t>
            </a:r>
          </a:p>
        </p:txBody>
      </p:sp>
    </p:spTree>
    <p:extLst>
      <p:ext uri="{BB962C8B-B14F-4D97-AF65-F5344CB8AC3E}">
        <p14:creationId xmlns:p14="http://schemas.microsoft.com/office/powerpoint/2010/main" val="38032597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14_def_pop_ORI.sh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Définition de la population de mâles </a:t>
            </a:r>
            <a:r>
              <a:rPr lang="fr-FR" dirty="0" err="1" smtClean="0"/>
              <a:t>géno</a:t>
            </a:r>
            <a:r>
              <a:rPr lang="fr-FR" dirty="0" smtClean="0"/>
              <a:t> de 3 ans ou moins</a:t>
            </a:r>
          </a:p>
          <a:p>
            <a:r>
              <a:rPr lang="fr-FR" dirty="0" smtClean="0"/>
              <a:t>Taureaux </a:t>
            </a:r>
            <a:r>
              <a:rPr lang="fr-FR" dirty="0" err="1" smtClean="0"/>
              <a:t>géno</a:t>
            </a:r>
            <a:r>
              <a:rPr lang="fr-FR" dirty="0" smtClean="0"/>
              <a:t> avec plus de 5 filles de 3 ans ou moins</a:t>
            </a:r>
          </a:p>
          <a:p>
            <a:r>
              <a:rPr lang="fr-FR" dirty="0" smtClean="0"/>
              <a:t>Taureaux d’IA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69157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15_calc_freq_ORI.sh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Calcul des fréquences et des moyennes dans les 3 pops</a:t>
            </a:r>
          </a:p>
          <a:p>
            <a:r>
              <a:rPr lang="fr-FR" dirty="0" smtClean="0"/>
              <a:t>Lancement </a:t>
            </a:r>
            <a:r>
              <a:rPr lang="fr-FR" dirty="0"/>
              <a:t>du script </a:t>
            </a:r>
            <a:r>
              <a:rPr lang="fr-FR" dirty="0" smtClean="0"/>
              <a:t>15b_apply_freq.R qui, pour chaque population, calcule les ORI à partir des moyennes de fréquences</a:t>
            </a:r>
          </a:p>
        </p:txBody>
      </p:sp>
    </p:spTree>
    <p:extLst>
      <p:ext uri="{BB962C8B-B14F-4D97-AF65-F5344CB8AC3E}">
        <p14:creationId xmlns:p14="http://schemas.microsoft.com/office/powerpoint/2010/main" val="24962340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16_exp_res.sh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Copie des résultats dans le dossier RESULTAT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9322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caractères évalués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082996"/>
              </p:ext>
            </p:extLst>
          </p:nvPr>
        </p:nvGraphicFramePr>
        <p:xfrm>
          <a:off x="838200" y="1825625"/>
          <a:ext cx="105156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25084435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0180299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63368206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92587527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4402325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2919430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Type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QM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SE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CI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JBS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IBOVAL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385985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r>
                        <a:rPr lang="fr-FR" sz="2400" dirty="0" smtClean="0"/>
                        <a:t>CONF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PAT18M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CRste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CRci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CRjbs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CRsev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62993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NDEVMUS2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DMste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DMci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DMjbs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DMsev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356488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/>
                        <a:t>NDEVSQU2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DSste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DSci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DSjbs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DSsev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45209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LAIT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LAITCALC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ALait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8772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VELAGE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dirty="0" smtClean="0"/>
                        <a:t>DIF</a:t>
                      </a:r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2400" dirty="0" err="1" smtClean="0"/>
                        <a:t>AVel</a:t>
                      </a:r>
                      <a:endParaRPr lang="fr-FR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62353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22700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17_comp_cor.R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Comparaison entre deux évaluations</a:t>
            </a:r>
          </a:p>
          <a:p>
            <a:r>
              <a:rPr lang="fr-FR" dirty="0" smtClean="0"/>
              <a:t>Corrélation entre les précisions</a:t>
            </a:r>
          </a:p>
          <a:p>
            <a:r>
              <a:rPr lang="fr-FR" dirty="0" smtClean="0"/>
              <a:t>Vérifie s’il manque des scores</a:t>
            </a:r>
            <a:endParaRPr lang="fr-FR" dirty="0"/>
          </a:p>
          <a:p>
            <a:r>
              <a:rPr lang="fr-FR" dirty="0" smtClean="0"/>
              <a:t>Fait un graphique pour observer s’il existe des changements de score</a:t>
            </a:r>
          </a:p>
          <a:p>
            <a:r>
              <a:rPr lang="fr-FR" dirty="0" smtClean="0"/>
              <a:t>Corrélation entre les scores</a:t>
            </a:r>
          </a:p>
          <a:p>
            <a:r>
              <a:rPr lang="fr-FR" dirty="0" smtClean="0"/>
              <a:t>Corrélation entre les ORI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22947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changements à prévoir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partie </a:t>
            </a:r>
            <a:r>
              <a:rPr lang="fr-FR" dirty="0" err="1" smtClean="0"/>
              <a:t>Ajout_QM</a:t>
            </a:r>
            <a:r>
              <a:rPr lang="fr-FR" dirty="0" smtClean="0"/>
              <a:t> n’a plus vocation </a:t>
            </a:r>
            <a:r>
              <a:rPr lang="fr-FR" dirty="0"/>
              <a:t>à</a:t>
            </a:r>
            <a:r>
              <a:rPr lang="fr-FR" dirty="0" smtClean="0"/>
              <a:t> exister car on doit passer en modèle animal dans le cadre du WP2.</a:t>
            </a:r>
          </a:p>
          <a:p>
            <a:r>
              <a:rPr lang="fr-FR" dirty="0" smtClean="0"/>
              <a:t>L’étape 6 de GPSAURI doit évoluer en faisant directement un SS </a:t>
            </a:r>
            <a:r>
              <a:rPr lang="fr-FR" dirty="0" err="1" smtClean="0"/>
              <a:t>multicaractère</a:t>
            </a:r>
            <a:r>
              <a:rPr lang="fr-FR" dirty="0" smtClean="0"/>
              <a:t>. Et on passe directement à l’étape 11 d’IPVGENO</a:t>
            </a:r>
          </a:p>
          <a:p>
            <a:r>
              <a:rPr lang="fr-FR" dirty="0" smtClean="0"/>
              <a:t>Toute la partie GPSAURI doit être optimisée car 3x9 programmes qui font la </a:t>
            </a:r>
            <a:r>
              <a:rPr lang="fr-FR" smtClean="0"/>
              <a:t>même chose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5610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E2.MAJ_global_bla.sas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Mise en forme des données de la série actuelle</a:t>
            </a:r>
          </a:p>
          <a:p>
            <a:r>
              <a:rPr lang="fr-FR" dirty="0" smtClean="0"/>
              <a:t>Fusion des performances des génisses (fichier anal…)</a:t>
            </a:r>
          </a:p>
          <a:p>
            <a:r>
              <a:rPr lang="fr-FR" dirty="0" smtClean="0"/>
              <a:t>Ajout du pedigree avec l’état civil</a:t>
            </a:r>
          </a:p>
          <a:p>
            <a:r>
              <a:rPr lang="fr-FR" dirty="0" smtClean="0"/>
              <a:t>Ajout des caractères de vêlage et les mensurations de la série actuelle</a:t>
            </a:r>
          </a:p>
          <a:p>
            <a:r>
              <a:rPr lang="fr-FR" dirty="0" smtClean="0"/>
              <a:t>Export des performances de la série actuelle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2744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E3.concat.R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Script qui concatène les performances d’avant et celles de la dernière série.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61708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E4.ped_recod.sh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Script qui utilise </a:t>
            </a:r>
            <a:r>
              <a:rPr lang="fr-FR" dirty="0" err="1" smtClean="0"/>
              <a:t>Recod</a:t>
            </a:r>
            <a:r>
              <a:rPr lang="fr-FR" dirty="0" smtClean="0"/>
              <a:t> pour remonter le pedigree et recoder les identifiants. Les performances ne sont pas dans le fichier d’entrée.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10945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E5.prepa_eval.R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Import du pedigree issu de </a:t>
            </a:r>
            <a:r>
              <a:rPr lang="fr-FR" dirty="0" err="1" smtClean="0"/>
              <a:t>Recod</a:t>
            </a:r>
            <a:r>
              <a:rPr lang="fr-FR" dirty="0" smtClean="0"/>
              <a:t> et export avec les IPG.</a:t>
            </a:r>
          </a:p>
          <a:p>
            <a:r>
              <a:rPr lang="fr-FR" dirty="0" smtClean="0"/>
              <a:t>Recodage inversé pour Wombat</a:t>
            </a:r>
          </a:p>
          <a:p>
            <a:r>
              <a:rPr lang="fr-FR" dirty="0" smtClean="0"/>
              <a:t>Chargement des performances et recodage des identifiants</a:t>
            </a:r>
          </a:p>
          <a:p>
            <a:r>
              <a:rPr lang="fr-FR" dirty="0" smtClean="0"/>
              <a:t>Chargement des h² et d’une matrice qui relie le nom des effets et les performances (1=effet fixe; 2=</a:t>
            </a:r>
            <a:r>
              <a:rPr lang="fr-FR" dirty="0" err="1" smtClean="0"/>
              <a:t>covariable</a:t>
            </a:r>
            <a:r>
              <a:rPr lang="fr-FR" dirty="0" smtClean="0"/>
              <a:t>).</a:t>
            </a:r>
          </a:p>
          <a:p>
            <a:r>
              <a:rPr lang="fr-FR" dirty="0" smtClean="0"/>
              <a:t>Par type de caractère (voir diapo suivante) :</a:t>
            </a:r>
          </a:p>
          <a:p>
            <a:pPr lvl="1"/>
            <a:r>
              <a:rPr lang="fr-FR" dirty="0" smtClean="0"/>
              <a:t>Sélection des caractères et des effets</a:t>
            </a:r>
          </a:p>
          <a:p>
            <a:pPr lvl="1"/>
            <a:r>
              <a:rPr lang="fr-FR" dirty="0" smtClean="0"/>
              <a:t>Retrait des animaux sans perf</a:t>
            </a:r>
          </a:p>
          <a:p>
            <a:pPr lvl="1"/>
            <a:r>
              <a:rPr lang="fr-FR" dirty="0" smtClean="0"/>
              <a:t>Mise en forme des performances et export</a:t>
            </a:r>
          </a:p>
          <a:p>
            <a:pPr lvl="1"/>
            <a:r>
              <a:rPr lang="fr-FR" dirty="0" smtClean="0"/>
              <a:t>Ecriture du fichier de paramètre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33542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liste des caractères par type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Conf</a:t>
            </a:r>
            <a:r>
              <a:rPr lang="fr-FR" dirty="0" smtClean="0"/>
              <a:t> :</a:t>
            </a:r>
          </a:p>
          <a:p>
            <a:pPr lvl="1"/>
            <a:r>
              <a:rPr lang="fr-FR" dirty="0" smtClean="0"/>
              <a:t>PAT18M</a:t>
            </a:r>
          </a:p>
          <a:p>
            <a:pPr lvl="1"/>
            <a:r>
              <a:rPr lang="fr-FR" dirty="0" smtClean="0"/>
              <a:t>NDEVMUS2</a:t>
            </a:r>
          </a:p>
          <a:p>
            <a:pPr lvl="1"/>
            <a:r>
              <a:rPr lang="fr-FR" dirty="0" smtClean="0"/>
              <a:t>NDEVSQU2</a:t>
            </a:r>
          </a:p>
          <a:p>
            <a:r>
              <a:rPr lang="fr-FR" dirty="0" smtClean="0"/>
              <a:t>Lait :</a:t>
            </a:r>
          </a:p>
          <a:p>
            <a:pPr lvl="1"/>
            <a:r>
              <a:rPr lang="fr-FR" dirty="0" smtClean="0"/>
              <a:t>LAITCALC</a:t>
            </a:r>
          </a:p>
          <a:p>
            <a:r>
              <a:rPr lang="fr-FR" dirty="0" smtClean="0"/>
              <a:t>Vela :</a:t>
            </a:r>
          </a:p>
          <a:p>
            <a:pPr lvl="1"/>
            <a:r>
              <a:rPr lang="fr-FR" dirty="0" smtClean="0"/>
              <a:t>DIF</a:t>
            </a:r>
          </a:p>
        </p:txBody>
      </p:sp>
    </p:spTree>
    <p:extLst>
      <p:ext uri="{BB962C8B-B14F-4D97-AF65-F5344CB8AC3E}">
        <p14:creationId xmlns:p14="http://schemas.microsoft.com/office/powerpoint/2010/main" val="2382481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E5b.write_uniWombat.sh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Par groupe de caractère :</a:t>
            </a:r>
          </a:p>
          <a:p>
            <a:pPr lvl="1"/>
            <a:r>
              <a:rPr lang="fr-FR" dirty="0" smtClean="0"/>
              <a:t>Création d’un répertoire pour évaluation</a:t>
            </a:r>
          </a:p>
          <a:p>
            <a:pPr lvl="1"/>
            <a:r>
              <a:rPr lang="fr-FR" dirty="0" smtClean="0"/>
              <a:t>Copie des fichiers paramètre, perf et </a:t>
            </a:r>
            <a:r>
              <a:rPr lang="fr-FR" dirty="0" err="1" smtClean="0"/>
              <a:t>ped</a:t>
            </a:r>
            <a:endParaRPr lang="fr-FR" dirty="0" smtClean="0"/>
          </a:p>
          <a:p>
            <a:pPr lvl="1"/>
            <a:r>
              <a:rPr lang="fr-FR" dirty="0" smtClean="0"/>
              <a:t>Lancement de wombat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325427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56FAE34CD8AF4682869B63141A09F8" ma:contentTypeVersion="13" ma:contentTypeDescription="Crée un document." ma:contentTypeScope="" ma:versionID="2e3360b9767e4496c9318d3a716cc7cc">
  <xsd:schema xmlns:xsd="http://www.w3.org/2001/XMLSchema" xmlns:xs="http://www.w3.org/2001/XMLSchema" xmlns:p="http://schemas.microsoft.com/office/2006/metadata/properties" xmlns:ns3="a215a72e-8eaf-46b2-8ff7-96eabb1f968c" xmlns:ns4="d3d528a0-f1f4-4c36-a274-5acc255e8f9b" targetNamespace="http://schemas.microsoft.com/office/2006/metadata/properties" ma:root="true" ma:fieldsID="73b9d089f8bc04a38b8f48d3be7f0f08" ns3:_="" ns4:_="">
    <xsd:import namespace="a215a72e-8eaf-46b2-8ff7-96eabb1f968c"/>
    <xsd:import namespace="d3d528a0-f1f4-4c36-a274-5acc255e8f9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15a72e-8eaf-46b2-8ff7-96eabb1f96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d528a0-f1f4-4c36-a274-5acc255e8f9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Partage du hachage d’indicateur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430A80-83D4-4308-9505-A055E3AF71B6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d3d528a0-f1f4-4c36-a274-5acc255e8f9b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a215a72e-8eaf-46b2-8ff7-96eabb1f968c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9994153-F415-42D5-9F15-0AD1F3B5F2B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0AC4441-C7E1-40D9-AC84-9702BF4C57D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15a72e-8eaf-46b2-8ff7-96eabb1f968c"/>
    <ds:schemaRef ds:uri="d3d528a0-f1f4-4c36-a274-5acc255e8f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1060</Words>
  <Application>Microsoft Office PowerPoint</Application>
  <PresentationFormat>Grand écran</PresentationFormat>
  <Paragraphs>197</Paragraphs>
  <Slides>31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Thème Office</vt:lpstr>
      <vt:lpstr>Présentation chaine GPSAURI</vt:lpstr>
      <vt:lpstr>Schéma fonctionnement de la chaine</vt:lpstr>
      <vt:lpstr>Les caractères évalués</vt:lpstr>
      <vt:lpstr>E2.MAJ_global_bla.sas</vt:lpstr>
      <vt:lpstr>E3.concat.R</vt:lpstr>
      <vt:lpstr>E4.ped_recod.sh</vt:lpstr>
      <vt:lpstr>E5.prepa_eval.R</vt:lpstr>
      <vt:lpstr>La liste des caractères par type</vt:lpstr>
      <vt:lpstr>E5b.write_uniWombat.sh</vt:lpstr>
      <vt:lpstr>E6.recup_index.sh</vt:lpstr>
      <vt:lpstr>E7.sdt_index.sh</vt:lpstr>
      <vt:lpstr>A_copie.sh</vt:lpstr>
      <vt:lpstr>CONF_1_recupindex.R</vt:lpstr>
      <vt:lpstr>CONF_2_recode.sh</vt:lpstr>
      <vt:lpstr>CONF_3_recodwombat.R</vt:lpstr>
      <vt:lpstr>CONF_4_dereg.sh</vt:lpstr>
      <vt:lpstr>CONF_5_mefairemlnew.R</vt:lpstr>
      <vt:lpstr>CONF_6_blup_CONF.sh</vt:lpstr>
      <vt:lpstr>CONF_7_mefblup.R</vt:lpstr>
      <vt:lpstr>CONF_8_dereg2.sh</vt:lpstr>
      <vt:lpstr>CONF_9_mefssgblup.R</vt:lpstr>
      <vt:lpstr>10_IPV_chaine_GS3.sh</vt:lpstr>
      <vt:lpstr>10_IPV_chaine_ssgblup.sh</vt:lpstr>
      <vt:lpstr>11_mef_res_diffusion_GS3.sh</vt:lpstr>
      <vt:lpstr>11_mef_res_diffusion_BLUPF90.sh</vt:lpstr>
      <vt:lpstr>12_Confiance.R</vt:lpstr>
      <vt:lpstr>14_def_pop_ORI.sh</vt:lpstr>
      <vt:lpstr>15_calc_freq_ORI.sh</vt:lpstr>
      <vt:lpstr>16_exp_res.sh</vt:lpstr>
      <vt:lpstr>17_comp_cor.R</vt:lpstr>
      <vt:lpstr>Les changements à prévoir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TAUSSAT</dc:creator>
  <cp:lastModifiedBy>Sébastien TAUSSAT</cp:lastModifiedBy>
  <cp:revision>88</cp:revision>
  <dcterms:created xsi:type="dcterms:W3CDTF">2020-10-22T11:27:05Z</dcterms:created>
  <dcterms:modified xsi:type="dcterms:W3CDTF">2020-10-28T07:49:33Z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0x0101003A56FAE34CD8AF4682869B63141A09F8</vt:lpwstr>
  </property>
</Properties>
</file>