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76" r:id="rId5"/>
    <p:sldId id="277" r:id="rId6"/>
    <p:sldId id="279" r:id="rId7"/>
    <p:sldId id="280" r:id="rId8"/>
    <p:sldId id="283" r:id="rId9"/>
    <p:sldId id="282" r:id="rId10"/>
    <p:sldId id="284" r:id="rId11"/>
    <p:sldId id="281" r:id="rId12"/>
    <p:sldId id="285" r:id="rId13"/>
    <p:sldId id="288" r:id="rId14"/>
    <p:sldId id="286" r:id="rId15"/>
    <p:sldId id="287" r:id="rId16"/>
    <p:sldId id="257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59" r:id="rId27"/>
    <p:sldId id="261" r:id="rId28"/>
    <p:sldId id="260" r:id="rId29"/>
    <p:sldId id="298" r:id="rId30"/>
    <p:sldId id="262" r:id="rId31"/>
    <p:sldId id="299" r:id="rId32"/>
    <p:sldId id="304" r:id="rId33"/>
    <p:sldId id="303" r:id="rId34"/>
    <p:sldId id="300" r:id="rId35"/>
    <p:sldId id="264" r:id="rId36"/>
    <p:sldId id="301" r:id="rId37"/>
    <p:sldId id="269" r:id="rId38"/>
    <p:sldId id="268" r:id="rId39"/>
    <p:sldId id="308" r:id="rId40"/>
    <p:sldId id="306" r:id="rId41"/>
    <p:sldId id="307" r:id="rId42"/>
    <p:sldId id="305" r:id="rId43"/>
    <p:sldId id="310" r:id="rId44"/>
    <p:sldId id="302" r:id="rId45"/>
    <p:sldId id="309" r:id="rId46"/>
    <p:sldId id="265" r:id="rId47"/>
    <p:sldId id="270" r:id="rId48"/>
    <p:sldId id="271" r:id="rId49"/>
    <p:sldId id="272" r:id="rId50"/>
    <p:sldId id="273" r:id="rId51"/>
    <p:sldId id="267" r:id="rId52"/>
    <p:sldId id="275" r:id="rId53"/>
    <p:sldId id="317" r:id="rId54"/>
    <p:sldId id="316" r:id="rId55"/>
    <p:sldId id="311" r:id="rId56"/>
    <p:sldId id="263" r:id="rId57"/>
    <p:sldId id="312" r:id="rId58"/>
    <p:sldId id="313" r:id="rId59"/>
    <p:sldId id="266" r:id="rId60"/>
    <p:sldId id="274" r:id="rId61"/>
    <p:sldId id="314" r:id="rId62"/>
    <p:sldId id="315" r:id="rId63"/>
    <p:sldId id="319" r:id="rId64"/>
    <p:sldId id="320" r:id="rId65"/>
    <p:sldId id="318" r:id="rId6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CD414-E664-431E-9A78-98163FD8FC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7FE14AC-7BF9-4EA3-91E5-8DCFBD2BA90D}">
      <dgm:prSet phldrT="[Texte]"/>
      <dgm:spPr/>
      <dgm:t>
        <a:bodyPr/>
        <a:lstStyle/>
        <a:p>
          <a:r>
            <a:rPr lang="fr-FR" i="1" dirty="0" smtClean="0"/>
            <a:t>D</a:t>
          </a:r>
          <a:r>
            <a:rPr lang="fr-FR" i="1" baseline="-25000" dirty="0" smtClean="0"/>
            <a:t>0</a:t>
          </a:r>
          <a:endParaRPr lang="fr-FR" i="1" baseline="-25000" dirty="0"/>
        </a:p>
      </dgm:t>
    </dgm:pt>
    <dgm:pt modelId="{1CCFF3A7-CFD9-4A76-AA6F-8F08ED5E3871}" type="parTrans" cxnId="{6BF6C746-D975-4F80-B26F-9097C0624344}">
      <dgm:prSet/>
      <dgm:spPr/>
      <dgm:t>
        <a:bodyPr/>
        <a:lstStyle/>
        <a:p>
          <a:endParaRPr lang="fr-FR"/>
        </a:p>
      </dgm:t>
    </dgm:pt>
    <dgm:pt modelId="{78FCDB5D-5972-40A7-A6C2-AD90EF4EB474}" type="sibTrans" cxnId="{6BF6C746-D975-4F80-B26F-9097C0624344}">
      <dgm:prSet/>
      <dgm:spPr/>
      <dgm:t>
        <a:bodyPr/>
        <a:lstStyle/>
        <a:p>
          <a:endParaRPr lang="fr-FR"/>
        </a:p>
      </dgm:t>
    </dgm:pt>
    <dgm:pt modelId="{F576AB0C-7AEF-493B-9BAD-6CAF67FD21C3}">
      <dgm:prSet phldrT="[Texte]" custT="1"/>
      <dgm:spPr/>
      <dgm:t>
        <a:bodyPr/>
        <a:lstStyle/>
        <a:p>
          <a:r>
            <a:rPr lang="fr-FR" sz="1800" dirty="0" smtClean="0"/>
            <a:t>Génération initiale G0</a:t>
          </a:r>
          <a:endParaRPr lang="fr-FR" sz="1800" dirty="0"/>
        </a:p>
      </dgm:t>
    </dgm:pt>
    <dgm:pt modelId="{35FF4527-FCE3-4D45-AAA4-597D7C71A34D}" type="parTrans" cxnId="{B37E92DA-E008-4A23-91A7-29D81204334C}">
      <dgm:prSet/>
      <dgm:spPr/>
      <dgm:t>
        <a:bodyPr/>
        <a:lstStyle/>
        <a:p>
          <a:endParaRPr lang="fr-FR"/>
        </a:p>
      </dgm:t>
    </dgm:pt>
    <dgm:pt modelId="{427D6872-148E-4CB3-B817-B04323CED805}" type="sibTrans" cxnId="{B37E92DA-E008-4A23-91A7-29D81204334C}">
      <dgm:prSet/>
      <dgm:spPr/>
      <dgm:t>
        <a:bodyPr/>
        <a:lstStyle/>
        <a:p>
          <a:endParaRPr lang="fr-FR"/>
        </a:p>
      </dgm:t>
    </dgm:pt>
    <dgm:pt modelId="{A1D304C3-B64B-4CAE-9829-B4D54EB4810C}">
      <dgm:prSet phldrT="[Texte]" custT="1"/>
      <dgm:spPr/>
      <dgm:t>
        <a:bodyPr/>
        <a:lstStyle/>
        <a:p>
          <a:r>
            <a:rPr lang="fr-FR" sz="1800" dirty="0" smtClean="0"/>
            <a:t>Distance entre locus </a:t>
          </a:r>
          <a:r>
            <a:rPr lang="fr-FR" sz="1800" i="1" dirty="0" smtClean="0"/>
            <a:t>d - </a:t>
          </a:r>
          <a:r>
            <a:rPr lang="fr-FR" sz="1800" dirty="0" smtClean="0"/>
            <a:t>Taux de recombinaison </a:t>
          </a:r>
          <a:r>
            <a:rPr lang="fr-FR" sz="1800" i="1" dirty="0" smtClean="0"/>
            <a:t>c</a:t>
          </a:r>
          <a:endParaRPr lang="fr-FR" sz="1800" i="1" dirty="0"/>
        </a:p>
      </dgm:t>
    </dgm:pt>
    <dgm:pt modelId="{CFB96603-75D7-46D3-8FE2-76A5FEA2C69E}" type="parTrans" cxnId="{FA633CC0-A57A-4513-9246-B10EB855DEE2}">
      <dgm:prSet/>
      <dgm:spPr/>
      <dgm:t>
        <a:bodyPr/>
        <a:lstStyle/>
        <a:p>
          <a:endParaRPr lang="fr-FR"/>
        </a:p>
      </dgm:t>
    </dgm:pt>
    <dgm:pt modelId="{B08BE19C-5976-4002-8DBD-FAEDC1CE1040}" type="sibTrans" cxnId="{FA633CC0-A57A-4513-9246-B10EB855DEE2}">
      <dgm:prSet/>
      <dgm:spPr/>
      <dgm:t>
        <a:bodyPr/>
        <a:lstStyle/>
        <a:p>
          <a:endParaRPr lang="fr-FR"/>
        </a:p>
      </dgm:t>
    </dgm:pt>
    <dgm:pt modelId="{5031F0FE-4042-4561-BA66-937971645B11}">
      <dgm:prSet phldrT="[Texte]" custT="1"/>
      <dgm:spPr/>
      <dgm:t>
        <a:bodyPr/>
        <a:lstStyle/>
        <a:p>
          <a:r>
            <a:rPr lang="fr-FR" sz="1000" b="1" dirty="0" smtClean="0"/>
            <a:t>.</a:t>
          </a:r>
        </a:p>
        <a:p>
          <a:r>
            <a:rPr lang="fr-FR" sz="1000" b="1" dirty="0" smtClean="0"/>
            <a:t>.</a:t>
          </a:r>
        </a:p>
        <a:p>
          <a:r>
            <a:rPr lang="fr-FR" sz="1000" b="1" dirty="0" smtClean="0"/>
            <a:t>.</a:t>
          </a:r>
          <a:endParaRPr lang="fr-FR" sz="1000" b="1" dirty="0"/>
        </a:p>
      </dgm:t>
    </dgm:pt>
    <dgm:pt modelId="{0C0D9CC6-4E75-4482-AC43-75C8E00B08A9}" type="parTrans" cxnId="{62A45E34-D063-4BDC-8A3E-5EC58F8B8B19}">
      <dgm:prSet/>
      <dgm:spPr/>
      <dgm:t>
        <a:bodyPr/>
        <a:lstStyle/>
        <a:p>
          <a:endParaRPr lang="fr-FR"/>
        </a:p>
      </dgm:t>
    </dgm:pt>
    <dgm:pt modelId="{2B6111FD-D15D-4A4E-B7F0-0B2D57D607E5}" type="sibTrans" cxnId="{62A45E34-D063-4BDC-8A3E-5EC58F8B8B19}">
      <dgm:prSet/>
      <dgm:spPr/>
      <dgm:t>
        <a:bodyPr/>
        <a:lstStyle/>
        <a:p>
          <a:endParaRPr lang="fr-FR"/>
        </a:p>
      </dgm:t>
    </dgm:pt>
    <dgm:pt modelId="{77682BBD-024C-4086-9EE3-3AA81EC5EEF0}">
      <dgm:prSet phldrT="[Texte]" custT="1"/>
      <dgm:spPr/>
      <dgm:t>
        <a:bodyPr/>
        <a:lstStyle/>
        <a:p>
          <a:r>
            <a:rPr lang="fr-FR" sz="1800" dirty="0" smtClean="0"/>
            <a:t>Pas de changement de fréquences alléliques</a:t>
          </a:r>
          <a:endParaRPr lang="fr-FR" sz="1800" dirty="0"/>
        </a:p>
      </dgm:t>
    </dgm:pt>
    <dgm:pt modelId="{9519F7D8-1511-42AE-B270-7FC20EEDF851}" type="parTrans" cxnId="{E8EF95D2-988C-4401-9085-C950C50FFF1C}">
      <dgm:prSet/>
      <dgm:spPr/>
      <dgm:t>
        <a:bodyPr/>
        <a:lstStyle/>
        <a:p>
          <a:endParaRPr lang="fr-FR"/>
        </a:p>
      </dgm:t>
    </dgm:pt>
    <dgm:pt modelId="{3EE4DD84-F7F7-4C38-A251-A576D8FAC846}" type="sibTrans" cxnId="{E8EF95D2-988C-4401-9085-C950C50FFF1C}">
      <dgm:prSet/>
      <dgm:spPr/>
      <dgm:t>
        <a:bodyPr/>
        <a:lstStyle/>
        <a:p>
          <a:endParaRPr lang="fr-FR"/>
        </a:p>
      </dgm:t>
    </dgm:pt>
    <dgm:pt modelId="{8DEF30DE-C0C8-4F71-9A51-AB62BCDAEAAF}">
      <dgm:prSet phldrT="[Texte]"/>
      <dgm:spPr/>
      <dgm:t>
        <a:bodyPr/>
        <a:lstStyle/>
        <a:p>
          <a:r>
            <a:rPr lang="fr-FR" i="1" dirty="0" err="1" smtClean="0"/>
            <a:t>D</a:t>
          </a:r>
          <a:r>
            <a:rPr lang="fr-FR" i="1" baseline="-25000" dirty="0" err="1" smtClean="0"/>
            <a:t>t</a:t>
          </a:r>
          <a:endParaRPr lang="fr-FR" i="1" baseline="-25000" dirty="0"/>
        </a:p>
      </dgm:t>
    </dgm:pt>
    <dgm:pt modelId="{0E057A15-AD60-4D2A-9C08-A31F53054507}" type="parTrans" cxnId="{9629B07D-630D-4689-BD99-4BAEC778EF7F}">
      <dgm:prSet/>
      <dgm:spPr/>
      <dgm:t>
        <a:bodyPr/>
        <a:lstStyle/>
        <a:p>
          <a:endParaRPr lang="fr-FR"/>
        </a:p>
      </dgm:t>
    </dgm:pt>
    <dgm:pt modelId="{FE277295-AC61-4C26-998B-E9FB517BD40B}" type="sibTrans" cxnId="{9629B07D-630D-4689-BD99-4BAEC778EF7F}">
      <dgm:prSet/>
      <dgm:spPr/>
      <dgm:t>
        <a:bodyPr/>
        <a:lstStyle/>
        <a:p>
          <a:endParaRPr lang="fr-FR"/>
        </a:p>
      </dgm:t>
    </dgm:pt>
    <dgm:pt modelId="{3FBBD33D-DCE5-42D2-A8EA-F6D2D8278DA1}">
      <dgm:prSet phldrT="[Texte]"/>
      <dgm:spPr/>
      <dgm:t>
        <a:bodyPr/>
        <a:lstStyle/>
        <a:p>
          <a:r>
            <a:rPr lang="fr-FR" i="1" dirty="0" err="1" smtClean="0"/>
            <a:t>D</a:t>
          </a:r>
          <a:r>
            <a:rPr lang="fr-FR" i="1" baseline="-25000" dirty="0" err="1" smtClean="0"/>
            <a:t>t</a:t>
          </a:r>
          <a:r>
            <a:rPr lang="fr-FR" dirty="0" smtClean="0"/>
            <a:t>=(1-</a:t>
          </a:r>
          <a:r>
            <a:rPr lang="fr-FR" i="1" dirty="0" smtClean="0"/>
            <a:t>c</a:t>
          </a:r>
          <a:r>
            <a:rPr lang="fr-FR" i="0" dirty="0" smtClean="0"/>
            <a:t>)</a:t>
          </a:r>
          <a:r>
            <a:rPr lang="fr-FR" i="1" baseline="30000" dirty="0" smtClean="0"/>
            <a:t>t</a:t>
          </a:r>
          <a:r>
            <a:rPr lang="fr-FR" i="1" dirty="0" smtClean="0"/>
            <a:t>D</a:t>
          </a:r>
          <a:r>
            <a:rPr lang="fr-FR" i="1" baseline="-25000" dirty="0" smtClean="0"/>
            <a:t>0</a:t>
          </a:r>
          <a:endParaRPr lang="fr-FR" baseline="-25000" dirty="0"/>
        </a:p>
      </dgm:t>
    </dgm:pt>
    <dgm:pt modelId="{11C1EBF7-B380-448E-ADD6-BDACBF97E776}" type="parTrans" cxnId="{85847DF8-4120-4A9A-A294-5757038307BA}">
      <dgm:prSet/>
      <dgm:spPr/>
      <dgm:t>
        <a:bodyPr/>
        <a:lstStyle/>
        <a:p>
          <a:endParaRPr lang="fr-FR"/>
        </a:p>
      </dgm:t>
    </dgm:pt>
    <dgm:pt modelId="{0E653893-CEA3-499F-ACE4-BCA053DD5C80}" type="sibTrans" cxnId="{85847DF8-4120-4A9A-A294-5757038307BA}">
      <dgm:prSet/>
      <dgm:spPr/>
      <dgm:t>
        <a:bodyPr/>
        <a:lstStyle/>
        <a:p>
          <a:endParaRPr lang="fr-FR"/>
        </a:p>
      </dgm:t>
    </dgm:pt>
    <dgm:pt modelId="{F69CE38C-B358-47F0-8583-5F9FA8C80A09}">
      <dgm:prSet phldrT="[Texte]" custT="1"/>
      <dgm:spPr/>
      <dgm:t>
        <a:bodyPr/>
        <a:lstStyle/>
        <a:p>
          <a:r>
            <a:rPr lang="fr-FR" sz="1800" dirty="0" smtClean="0"/>
            <a:t>Diminution du DL : (1-</a:t>
          </a:r>
          <a:r>
            <a:rPr lang="fr-FR" sz="1800" i="1" dirty="0" smtClean="0"/>
            <a:t>r</a:t>
          </a:r>
          <a:r>
            <a:rPr lang="fr-FR" sz="1800" i="0" dirty="0" smtClean="0"/>
            <a:t>) à chaque génération</a:t>
          </a:r>
          <a:endParaRPr lang="fr-FR" sz="1800" dirty="0"/>
        </a:p>
      </dgm:t>
    </dgm:pt>
    <dgm:pt modelId="{A5D805BC-3900-4238-A814-786FECF00AE3}" type="parTrans" cxnId="{21061C2F-BD62-4D8E-8835-9BF1A93709BD}">
      <dgm:prSet/>
      <dgm:spPr/>
      <dgm:t>
        <a:bodyPr/>
        <a:lstStyle/>
        <a:p>
          <a:endParaRPr lang="fr-FR"/>
        </a:p>
      </dgm:t>
    </dgm:pt>
    <dgm:pt modelId="{D8F85F68-8065-4E87-B845-A8DAF88978C8}" type="sibTrans" cxnId="{21061C2F-BD62-4D8E-8835-9BF1A93709BD}">
      <dgm:prSet/>
      <dgm:spPr/>
      <dgm:t>
        <a:bodyPr/>
        <a:lstStyle/>
        <a:p>
          <a:endParaRPr lang="fr-FR"/>
        </a:p>
      </dgm:t>
    </dgm:pt>
    <dgm:pt modelId="{B19D961B-3A06-4803-91AB-5CE1176B4B31}" type="pres">
      <dgm:prSet presAssocID="{131CD414-E664-431E-9A78-98163FD8FC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4CDFEF-A0BB-4D93-B856-8A8DBE3A6F93}" type="pres">
      <dgm:prSet presAssocID="{A7FE14AC-7BF9-4EA3-91E5-8DCFBD2BA90D}" presName="composite" presStyleCnt="0"/>
      <dgm:spPr/>
    </dgm:pt>
    <dgm:pt modelId="{0E14C300-CF56-42DB-9F57-499D92C377BD}" type="pres">
      <dgm:prSet presAssocID="{A7FE14AC-7BF9-4EA3-91E5-8DCFBD2BA90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5BBA51-F02A-4ACB-9D44-FDDAC8AB7F4E}" type="pres">
      <dgm:prSet presAssocID="{A7FE14AC-7BF9-4EA3-91E5-8DCFBD2BA90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8B817F-43BD-4D60-8B04-6FB8FABC4F32}" type="pres">
      <dgm:prSet presAssocID="{78FCDB5D-5972-40A7-A6C2-AD90EF4EB474}" presName="sp" presStyleCnt="0"/>
      <dgm:spPr/>
    </dgm:pt>
    <dgm:pt modelId="{757C9D3D-2F78-473D-86AA-92A8561235D1}" type="pres">
      <dgm:prSet presAssocID="{5031F0FE-4042-4561-BA66-937971645B11}" presName="composite" presStyleCnt="0"/>
      <dgm:spPr/>
    </dgm:pt>
    <dgm:pt modelId="{6D51ECEE-316F-435E-829D-DA2D832F321D}" type="pres">
      <dgm:prSet presAssocID="{5031F0FE-4042-4561-BA66-937971645B1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C031BA-6ABB-4AE3-9F09-1E9FBB21DE27}" type="pres">
      <dgm:prSet presAssocID="{5031F0FE-4042-4561-BA66-937971645B1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354DD1-8A82-4B9E-8DA0-201B30D79722}" type="pres">
      <dgm:prSet presAssocID="{2B6111FD-D15D-4A4E-B7F0-0B2D57D607E5}" presName="sp" presStyleCnt="0"/>
      <dgm:spPr/>
    </dgm:pt>
    <dgm:pt modelId="{791946CA-65DE-4234-B652-EC96393A51BD}" type="pres">
      <dgm:prSet presAssocID="{8DEF30DE-C0C8-4F71-9A51-AB62BCDAEAAF}" presName="composite" presStyleCnt="0"/>
      <dgm:spPr/>
    </dgm:pt>
    <dgm:pt modelId="{39D9996F-110B-40D0-9BA3-8F2EB2055029}" type="pres">
      <dgm:prSet presAssocID="{8DEF30DE-C0C8-4F71-9A51-AB62BCDAEAA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A6FD1B-4F13-4969-B1CC-E5417DF44427}" type="pres">
      <dgm:prSet presAssocID="{8DEF30DE-C0C8-4F71-9A51-AB62BCDAEAA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BF6C746-D975-4F80-B26F-9097C0624344}" srcId="{131CD414-E664-431E-9A78-98163FD8FC6D}" destId="{A7FE14AC-7BF9-4EA3-91E5-8DCFBD2BA90D}" srcOrd="0" destOrd="0" parTransId="{1CCFF3A7-CFD9-4A76-AA6F-8F08ED5E3871}" sibTransId="{78FCDB5D-5972-40A7-A6C2-AD90EF4EB474}"/>
    <dgm:cxn modelId="{BE7357D6-9F6E-445E-A0A9-BA0E68FA8835}" type="presOf" srcId="{5031F0FE-4042-4561-BA66-937971645B11}" destId="{6D51ECEE-316F-435E-829D-DA2D832F321D}" srcOrd="0" destOrd="0" presId="urn:microsoft.com/office/officeart/2005/8/layout/chevron2"/>
    <dgm:cxn modelId="{B37E92DA-E008-4A23-91A7-29D81204334C}" srcId="{A7FE14AC-7BF9-4EA3-91E5-8DCFBD2BA90D}" destId="{F576AB0C-7AEF-493B-9BAD-6CAF67FD21C3}" srcOrd="0" destOrd="0" parTransId="{35FF4527-FCE3-4D45-AAA4-597D7C71A34D}" sibTransId="{427D6872-148E-4CB3-B817-B04323CED805}"/>
    <dgm:cxn modelId="{CEB4B421-61DC-4932-A933-96983DAA6DD3}" type="presOf" srcId="{131CD414-E664-431E-9A78-98163FD8FC6D}" destId="{B19D961B-3A06-4803-91AB-5CE1176B4B31}" srcOrd="0" destOrd="0" presId="urn:microsoft.com/office/officeart/2005/8/layout/chevron2"/>
    <dgm:cxn modelId="{433E64B6-485A-4C2C-8DDF-162F1081CC82}" type="presOf" srcId="{F576AB0C-7AEF-493B-9BAD-6CAF67FD21C3}" destId="{535BBA51-F02A-4ACB-9D44-FDDAC8AB7F4E}" srcOrd="0" destOrd="0" presId="urn:microsoft.com/office/officeart/2005/8/layout/chevron2"/>
    <dgm:cxn modelId="{F09984FE-2039-4938-B6B1-FE880B143B7E}" type="presOf" srcId="{77682BBD-024C-4086-9EE3-3AA81EC5EEF0}" destId="{7AC031BA-6ABB-4AE3-9F09-1E9FBB21DE27}" srcOrd="0" destOrd="0" presId="urn:microsoft.com/office/officeart/2005/8/layout/chevron2"/>
    <dgm:cxn modelId="{BD670B6A-06BA-4988-977F-1258AD648144}" type="presOf" srcId="{8DEF30DE-C0C8-4F71-9A51-AB62BCDAEAAF}" destId="{39D9996F-110B-40D0-9BA3-8F2EB2055029}" srcOrd="0" destOrd="0" presId="urn:microsoft.com/office/officeart/2005/8/layout/chevron2"/>
    <dgm:cxn modelId="{FA633CC0-A57A-4513-9246-B10EB855DEE2}" srcId="{A7FE14AC-7BF9-4EA3-91E5-8DCFBD2BA90D}" destId="{A1D304C3-B64B-4CAE-9829-B4D54EB4810C}" srcOrd="1" destOrd="0" parTransId="{CFB96603-75D7-46D3-8FE2-76A5FEA2C69E}" sibTransId="{B08BE19C-5976-4002-8DBD-FAEDC1CE1040}"/>
    <dgm:cxn modelId="{39646BA9-BD40-4853-B18B-F127B091E0F4}" type="presOf" srcId="{F69CE38C-B358-47F0-8583-5F9FA8C80A09}" destId="{7AC031BA-6ABB-4AE3-9F09-1E9FBB21DE27}" srcOrd="0" destOrd="1" presId="urn:microsoft.com/office/officeart/2005/8/layout/chevron2"/>
    <dgm:cxn modelId="{85847DF8-4120-4A9A-A294-5757038307BA}" srcId="{8DEF30DE-C0C8-4F71-9A51-AB62BCDAEAAF}" destId="{3FBBD33D-DCE5-42D2-A8EA-F6D2D8278DA1}" srcOrd="0" destOrd="0" parTransId="{11C1EBF7-B380-448E-ADD6-BDACBF97E776}" sibTransId="{0E653893-CEA3-499F-ACE4-BCA053DD5C80}"/>
    <dgm:cxn modelId="{ED26ADF8-6626-4C54-B76C-4DDAB05DE9BB}" type="presOf" srcId="{3FBBD33D-DCE5-42D2-A8EA-F6D2D8278DA1}" destId="{55A6FD1B-4F13-4969-B1CC-E5417DF44427}" srcOrd="0" destOrd="0" presId="urn:microsoft.com/office/officeart/2005/8/layout/chevron2"/>
    <dgm:cxn modelId="{62A45E34-D063-4BDC-8A3E-5EC58F8B8B19}" srcId="{131CD414-E664-431E-9A78-98163FD8FC6D}" destId="{5031F0FE-4042-4561-BA66-937971645B11}" srcOrd="1" destOrd="0" parTransId="{0C0D9CC6-4E75-4482-AC43-75C8E00B08A9}" sibTransId="{2B6111FD-D15D-4A4E-B7F0-0B2D57D607E5}"/>
    <dgm:cxn modelId="{21061C2F-BD62-4D8E-8835-9BF1A93709BD}" srcId="{5031F0FE-4042-4561-BA66-937971645B11}" destId="{F69CE38C-B358-47F0-8583-5F9FA8C80A09}" srcOrd="1" destOrd="0" parTransId="{A5D805BC-3900-4238-A814-786FECF00AE3}" sibTransId="{D8F85F68-8065-4E87-B845-A8DAF88978C8}"/>
    <dgm:cxn modelId="{9629B07D-630D-4689-BD99-4BAEC778EF7F}" srcId="{131CD414-E664-431E-9A78-98163FD8FC6D}" destId="{8DEF30DE-C0C8-4F71-9A51-AB62BCDAEAAF}" srcOrd="2" destOrd="0" parTransId="{0E057A15-AD60-4D2A-9C08-A31F53054507}" sibTransId="{FE277295-AC61-4C26-998B-E9FB517BD40B}"/>
    <dgm:cxn modelId="{D2EA1216-EE86-4A46-A48C-D0E3F654FE1E}" type="presOf" srcId="{A7FE14AC-7BF9-4EA3-91E5-8DCFBD2BA90D}" destId="{0E14C300-CF56-42DB-9F57-499D92C377BD}" srcOrd="0" destOrd="0" presId="urn:microsoft.com/office/officeart/2005/8/layout/chevron2"/>
    <dgm:cxn modelId="{824DC0B1-4122-48C1-8AD8-AB515ABC4C79}" type="presOf" srcId="{A1D304C3-B64B-4CAE-9829-B4D54EB4810C}" destId="{535BBA51-F02A-4ACB-9D44-FDDAC8AB7F4E}" srcOrd="0" destOrd="1" presId="urn:microsoft.com/office/officeart/2005/8/layout/chevron2"/>
    <dgm:cxn modelId="{E8EF95D2-988C-4401-9085-C950C50FFF1C}" srcId="{5031F0FE-4042-4561-BA66-937971645B11}" destId="{77682BBD-024C-4086-9EE3-3AA81EC5EEF0}" srcOrd="0" destOrd="0" parTransId="{9519F7D8-1511-42AE-B270-7FC20EEDF851}" sibTransId="{3EE4DD84-F7F7-4C38-A251-A576D8FAC846}"/>
    <dgm:cxn modelId="{69219266-DE2F-4CB9-BEDE-270988DF57AB}" type="presParOf" srcId="{B19D961B-3A06-4803-91AB-5CE1176B4B31}" destId="{B64CDFEF-A0BB-4D93-B856-8A8DBE3A6F93}" srcOrd="0" destOrd="0" presId="urn:microsoft.com/office/officeart/2005/8/layout/chevron2"/>
    <dgm:cxn modelId="{BE05BD5D-2EE0-4F39-8EC5-244E02BFEEB9}" type="presParOf" srcId="{B64CDFEF-A0BB-4D93-B856-8A8DBE3A6F93}" destId="{0E14C300-CF56-42DB-9F57-499D92C377BD}" srcOrd="0" destOrd="0" presId="urn:microsoft.com/office/officeart/2005/8/layout/chevron2"/>
    <dgm:cxn modelId="{0283FD03-2B39-4D71-B6D1-0AFE7C3C0116}" type="presParOf" srcId="{B64CDFEF-A0BB-4D93-B856-8A8DBE3A6F93}" destId="{535BBA51-F02A-4ACB-9D44-FDDAC8AB7F4E}" srcOrd="1" destOrd="0" presId="urn:microsoft.com/office/officeart/2005/8/layout/chevron2"/>
    <dgm:cxn modelId="{2DF176DE-1682-4CE9-8111-92FDC3B725A1}" type="presParOf" srcId="{B19D961B-3A06-4803-91AB-5CE1176B4B31}" destId="{478B817F-43BD-4D60-8B04-6FB8FABC4F32}" srcOrd="1" destOrd="0" presId="urn:microsoft.com/office/officeart/2005/8/layout/chevron2"/>
    <dgm:cxn modelId="{ECC6E017-A173-433B-B67D-1B9D57424899}" type="presParOf" srcId="{B19D961B-3A06-4803-91AB-5CE1176B4B31}" destId="{757C9D3D-2F78-473D-86AA-92A8561235D1}" srcOrd="2" destOrd="0" presId="urn:microsoft.com/office/officeart/2005/8/layout/chevron2"/>
    <dgm:cxn modelId="{9A5C371B-90CF-448B-A99E-1258F1DB51EE}" type="presParOf" srcId="{757C9D3D-2F78-473D-86AA-92A8561235D1}" destId="{6D51ECEE-316F-435E-829D-DA2D832F321D}" srcOrd="0" destOrd="0" presId="urn:microsoft.com/office/officeart/2005/8/layout/chevron2"/>
    <dgm:cxn modelId="{7AD5B440-E003-4D65-BCF3-B32A6E6D82D9}" type="presParOf" srcId="{757C9D3D-2F78-473D-86AA-92A8561235D1}" destId="{7AC031BA-6ABB-4AE3-9F09-1E9FBB21DE27}" srcOrd="1" destOrd="0" presId="urn:microsoft.com/office/officeart/2005/8/layout/chevron2"/>
    <dgm:cxn modelId="{C208AD40-506C-4CE0-82F4-9C0774DA2634}" type="presParOf" srcId="{B19D961B-3A06-4803-91AB-5CE1176B4B31}" destId="{3A354DD1-8A82-4B9E-8DA0-201B30D79722}" srcOrd="3" destOrd="0" presId="urn:microsoft.com/office/officeart/2005/8/layout/chevron2"/>
    <dgm:cxn modelId="{39B9B407-FEEC-4EC0-944E-416774691303}" type="presParOf" srcId="{B19D961B-3A06-4803-91AB-5CE1176B4B31}" destId="{791946CA-65DE-4234-B652-EC96393A51BD}" srcOrd="4" destOrd="0" presId="urn:microsoft.com/office/officeart/2005/8/layout/chevron2"/>
    <dgm:cxn modelId="{325138F7-704F-4319-B569-5652F393B3EB}" type="presParOf" srcId="{791946CA-65DE-4234-B652-EC96393A51BD}" destId="{39D9996F-110B-40D0-9BA3-8F2EB2055029}" srcOrd="0" destOrd="0" presId="urn:microsoft.com/office/officeart/2005/8/layout/chevron2"/>
    <dgm:cxn modelId="{A2AFCB80-CF48-4DC0-970A-5404C2544EAE}" type="presParOf" srcId="{791946CA-65DE-4234-B652-EC96393A51BD}" destId="{55A6FD1B-4F13-4969-B1CC-E5417DF444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DA811-1397-4FDF-8D13-92559C4EC9A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A5195C-C5B7-4AE6-8A67-04CC1EE855A5}">
      <dgm:prSet phldrT="[Texte]"/>
      <dgm:spPr/>
      <dgm:t>
        <a:bodyPr/>
        <a:lstStyle/>
        <a:p>
          <a:r>
            <a:rPr lang="fr-FR" dirty="0" smtClean="0"/>
            <a:t>Structure du DL</a:t>
          </a:r>
          <a:endParaRPr lang="fr-FR" dirty="0"/>
        </a:p>
      </dgm:t>
    </dgm:pt>
    <dgm:pt modelId="{002A275C-BC07-442C-9F5A-4169378D6331}" type="parTrans" cxnId="{1AE23682-DAA8-4868-834A-F3087D0B7DBA}">
      <dgm:prSet/>
      <dgm:spPr/>
      <dgm:t>
        <a:bodyPr/>
        <a:lstStyle/>
        <a:p>
          <a:endParaRPr lang="fr-FR"/>
        </a:p>
      </dgm:t>
    </dgm:pt>
    <dgm:pt modelId="{4E09104D-514B-4AE3-8F7B-383EC4661F56}" type="sibTrans" cxnId="{1AE23682-DAA8-4868-834A-F3087D0B7DBA}">
      <dgm:prSet/>
      <dgm:spPr/>
      <dgm:t>
        <a:bodyPr/>
        <a:lstStyle/>
        <a:p>
          <a:endParaRPr lang="fr-FR"/>
        </a:p>
      </dgm:t>
    </dgm:pt>
    <dgm:pt modelId="{B5F22F72-C472-4FE9-9EA7-AB5DAA0E8620}">
      <dgm:prSet phldrT="[Texte]"/>
      <dgm:spPr/>
      <dgm:t>
        <a:bodyPr/>
        <a:lstStyle/>
        <a:p>
          <a:r>
            <a:rPr lang="fr-FR" dirty="0" smtClean="0"/>
            <a:t>Pedigree</a:t>
          </a:r>
          <a:endParaRPr lang="fr-FR" dirty="0"/>
        </a:p>
      </dgm:t>
    </dgm:pt>
    <dgm:pt modelId="{D7DDAD10-4EC3-4A81-B7DB-DF7A4197B44E}" type="parTrans" cxnId="{5765027E-AF50-4EB4-8C41-AF9BF1032BAE}">
      <dgm:prSet/>
      <dgm:spPr/>
      <dgm:t>
        <a:bodyPr/>
        <a:lstStyle/>
        <a:p>
          <a:endParaRPr lang="fr-FR"/>
        </a:p>
      </dgm:t>
    </dgm:pt>
    <dgm:pt modelId="{83642E1F-BDF6-432A-8AD6-F286CFF2B3EB}" type="sibTrans" cxnId="{5765027E-AF50-4EB4-8C41-AF9BF1032BAE}">
      <dgm:prSet/>
      <dgm:spPr/>
      <dgm:t>
        <a:bodyPr/>
        <a:lstStyle/>
        <a:p>
          <a:endParaRPr lang="fr-FR"/>
        </a:p>
      </dgm:t>
    </dgm:pt>
    <dgm:pt modelId="{A4E5BDCC-7572-45A4-871D-21C038568973}">
      <dgm:prSet phldrT="[Texte]"/>
      <dgm:spPr/>
      <dgm:t>
        <a:bodyPr/>
        <a:lstStyle/>
        <a:p>
          <a:r>
            <a:rPr lang="fr-FR" dirty="0" smtClean="0"/>
            <a:t>Phénotypes</a:t>
          </a:r>
          <a:endParaRPr lang="fr-FR" dirty="0"/>
        </a:p>
      </dgm:t>
    </dgm:pt>
    <dgm:pt modelId="{4A32A588-F58D-4A9D-8385-F58648AF4250}" type="parTrans" cxnId="{9DCAD16B-54F5-414A-97DE-9F322C12B358}">
      <dgm:prSet/>
      <dgm:spPr/>
      <dgm:t>
        <a:bodyPr/>
        <a:lstStyle/>
        <a:p>
          <a:endParaRPr lang="fr-FR"/>
        </a:p>
      </dgm:t>
    </dgm:pt>
    <dgm:pt modelId="{997ECCA4-9A19-4736-B6DA-78AF292F4AAC}" type="sibTrans" cxnId="{9DCAD16B-54F5-414A-97DE-9F322C12B358}">
      <dgm:prSet/>
      <dgm:spPr/>
      <dgm:t>
        <a:bodyPr/>
        <a:lstStyle/>
        <a:p>
          <a:endParaRPr lang="fr-FR"/>
        </a:p>
      </dgm:t>
    </dgm:pt>
    <dgm:pt modelId="{474A9438-153A-4162-B338-1CCD55FB5C0F}">
      <dgm:prSet phldrT="[Texte]"/>
      <dgm:spPr/>
      <dgm:t>
        <a:bodyPr/>
        <a:lstStyle/>
        <a:p>
          <a:r>
            <a:rPr lang="fr-FR" dirty="0" smtClean="0"/>
            <a:t>Cartes génétiques</a:t>
          </a:r>
          <a:endParaRPr lang="fr-FR" dirty="0"/>
        </a:p>
      </dgm:t>
    </dgm:pt>
    <dgm:pt modelId="{143B7D59-236B-4EC9-BDB6-3C2A4CBD29F8}" type="parTrans" cxnId="{EB7DCF82-DF0D-4DF5-98B7-E8F1E64BB9D3}">
      <dgm:prSet/>
      <dgm:spPr/>
      <dgm:t>
        <a:bodyPr/>
        <a:lstStyle/>
        <a:p>
          <a:endParaRPr lang="fr-FR"/>
        </a:p>
      </dgm:t>
    </dgm:pt>
    <dgm:pt modelId="{F0930DE6-BEAB-46D1-91E7-2F6F8C957141}" type="sibTrans" cxnId="{EB7DCF82-DF0D-4DF5-98B7-E8F1E64BB9D3}">
      <dgm:prSet/>
      <dgm:spPr/>
      <dgm:t>
        <a:bodyPr/>
        <a:lstStyle/>
        <a:p>
          <a:endParaRPr lang="fr-FR"/>
        </a:p>
      </dgm:t>
    </dgm:pt>
    <dgm:pt modelId="{2C172AC9-6467-4AD0-8040-F30425F5CE3D}">
      <dgm:prSet phldrT="[Texte]"/>
      <dgm:spPr/>
      <dgm:t>
        <a:bodyPr/>
        <a:lstStyle/>
        <a:p>
          <a:r>
            <a:rPr lang="fr-FR" dirty="0" smtClean="0"/>
            <a:t>Génotypes</a:t>
          </a:r>
          <a:endParaRPr lang="fr-FR" dirty="0"/>
        </a:p>
      </dgm:t>
    </dgm:pt>
    <dgm:pt modelId="{ACDAC0D3-40AE-4F50-921E-E5481F102842}" type="parTrans" cxnId="{FD71FD83-E180-4E2C-90EF-3EA10E0CC28D}">
      <dgm:prSet/>
      <dgm:spPr/>
      <dgm:t>
        <a:bodyPr/>
        <a:lstStyle/>
        <a:p>
          <a:endParaRPr lang="fr-FR"/>
        </a:p>
      </dgm:t>
    </dgm:pt>
    <dgm:pt modelId="{E5C255B0-14C5-4D9F-AB9D-2CE8A9E0EB05}" type="sibTrans" cxnId="{FD71FD83-E180-4E2C-90EF-3EA10E0CC28D}">
      <dgm:prSet/>
      <dgm:spPr/>
      <dgm:t>
        <a:bodyPr/>
        <a:lstStyle/>
        <a:p>
          <a:endParaRPr lang="fr-FR"/>
        </a:p>
      </dgm:t>
    </dgm:pt>
    <dgm:pt modelId="{A6408F55-E57F-408B-A791-018B0360AFB0}" type="pres">
      <dgm:prSet presAssocID="{C96DA811-1397-4FDF-8D13-92559C4EC9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67818B8-DFD2-45AC-A231-FFF59A4DE6C2}" type="pres">
      <dgm:prSet presAssocID="{C96DA811-1397-4FDF-8D13-92559C4EC9AA}" presName="cycle" presStyleCnt="0"/>
      <dgm:spPr/>
    </dgm:pt>
    <dgm:pt modelId="{942D2E12-DABE-4B1C-B10C-AB90C42AF381}" type="pres">
      <dgm:prSet presAssocID="{6FA5195C-C5B7-4AE6-8A67-04CC1EE855A5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566C62-8E47-454C-8AF5-4C3D47C5619A}" type="pres">
      <dgm:prSet presAssocID="{4E09104D-514B-4AE3-8F7B-383EC4661F56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1C093BE9-A0A3-43D0-A5AE-1E509D1EE21E}" type="pres">
      <dgm:prSet presAssocID="{B5F22F72-C472-4FE9-9EA7-AB5DAA0E8620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4C678D-ED66-4DA5-8B95-3FBCC904FDF3}" type="pres">
      <dgm:prSet presAssocID="{A4E5BDCC-7572-45A4-871D-21C038568973}" presName="nodeFollowingNodes" presStyleLbl="node1" presStyleIdx="2" presStyleCnt="5" custRadScaleRad="101452" custRadScaleInc="-161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C999F5-FA76-4723-AE96-908D32DC49DF}" type="pres">
      <dgm:prSet presAssocID="{474A9438-153A-4162-B338-1CCD55FB5C0F}" presName="nodeFollowingNodes" presStyleLbl="node1" presStyleIdx="3" presStyleCnt="5" custRadScaleRad="99831" custRadScaleInc="14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786F86-6D46-4FBE-9355-5FA6B87102E0}" type="pres">
      <dgm:prSet presAssocID="{2C172AC9-6467-4AD0-8040-F30425F5CE3D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95BA9B-F76A-4174-AE8D-D18845D7BBF9}" type="presOf" srcId="{2C172AC9-6467-4AD0-8040-F30425F5CE3D}" destId="{AB786F86-6D46-4FBE-9355-5FA6B87102E0}" srcOrd="0" destOrd="0" presId="urn:microsoft.com/office/officeart/2005/8/layout/cycle3"/>
    <dgm:cxn modelId="{51DF7E95-2C13-4E9C-A316-15F7CE19B702}" type="presOf" srcId="{6FA5195C-C5B7-4AE6-8A67-04CC1EE855A5}" destId="{942D2E12-DABE-4B1C-B10C-AB90C42AF381}" srcOrd="0" destOrd="0" presId="urn:microsoft.com/office/officeart/2005/8/layout/cycle3"/>
    <dgm:cxn modelId="{9DCAD16B-54F5-414A-97DE-9F322C12B358}" srcId="{C96DA811-1397-4FDF-8D13-92559C4EC9AA}" destId="{A4E5BDCC-7572-45A4-871D-21C038568973}" srcOrd="2" destOrd="0" parTransId="{4A32A588-F58D-4A9D-8385-F58648AF4250}" sibTransId="{997ECCA4-9A19-4736-B6DA-78AF292F4AAC}"/>
    <dgm:cxn modelId="{5765027E-AF50-4EB4-8C41-AF9BF1032BAE}" srcId="{C96DA811-1397-4FDF-8D13-92559C4EC9AA}" destId="{B5F22F72-C472-4FE9-9EA7-AB5DAA0E8620}" srcOrd="1" destOrd="0" parTransId="{D7DDAD10-4EC3-4A81-B7DB-DF7A4197B44E}" sibTransId="{83642E1F-BDF6-432A-8AD6-F286CFF2B3EB}"/>
    <dgm:cxn modelId="{EB7DCF82-DF0D-4DF5-98B7-E8F1E64BB9D3}" srcId="{C96DA811-1397-4FDF-8D13-92559C4EC9AA}" destId="{474A9438-153A-4162-B338-1CCD55FB5C0F}" srcOrd="3" destOrd="0" parTransId="{143B7D59-236B-4EC9-BDB6-3C2A4CBD29F8}" sibTransId="{F0930DE6-BEAB-46D1-91E7-2F6F8C957141}"/>
    <dgm:cxn modelId="{BAA28CF1-5BDB-4F2D-848B-F2D5D277C2DE}" type="presOf" srcId="{A4E5BDCC-7572-45A4-871D-21C038568973}" destId="{FB4C678D-ED66-4DA5-8B95-3FBCC904FDF3}" srcOrd="0" destOrd="0" presId="urn:microsoft.com/office/officeart/2005/8/layout/cycle3"/>
    <dgm:cxn modelId="{8DB9A2F2-7BE4-48A6-A34F-B17A1120EDBE}" type="presOf" srcId="{4E09104D-514B-4AE3-8F7B-383EC4661F56}" destId="{F9566C62-8E47-454C-8AF5-4C3D47C5619A}" srcOrd="0" destOrd="0" presId="urn:microsoft.com/office/officeart/2005/8/layout/cycle3"/>
    <dgm:cxn modelId="{1AE23682-DAA8-4868-834A-F3087D0B7DBA}" srcId="{C96DA811-1397-4FDF-8D13-92559C4EC9AA}" destId="{6FA5195C-C5B7-4AE6-8A67-04CC1EE855A5}" srcOrd="0" destOrd="0" parTransId="{002A275C-BC07-442C-9F5A-4169378D6331}" sibTransId="{4E09104D-514B-4AE3-8F7B-383EC4661F56}"/>
    <dgm:cxn modelId="{C31C60AA-36EA-489D-8B04-E81FEBA297AE}" type="presOf" srcId="{C96DA811-1397-4FDF-8D13-92559C4EC9AA}" destId="{A6408F55-E57F-408B-A791-018B0360AFB0}" srcOrd="0" destOrd="0" presId="urn:microsoft.com/office/officeart/2005/8/layout/cycle3"/>
    <dgm:cxn modelId="{AF6C7CE4-533A-4C68-8E46-4BEF69738D5E}" type="presOf" srcId="{474A9438-153A-4162-B338-1CCD55FB5C0F}" destId="{FAC999F5-FA76-4723-AE96-908D32DC49DF}" srcOrd="0" destOrd="0" presId="urn:microsoft.com/office/officeart/2005/8/layout/cycle3"/>
    <dgm:cxn modelId="{A9C0F5AA-FF7D-4789-8A1B-535DF4890F6F}" type="presOf" srcId="{B5F22F72-C472-4FE9-9EA7-AB5DAA0E8620}" destId="{1C093BE9-A0A3-43D0-A5AE-1E509D1EE21E}" srcOrd="0" destOrd="0" presId="urn:microsoft.com/office/officeart/2005/8/layout/cycle3"/>
    <dgm:cxn modelId="{FD71FD83-E180-4E2C-90EF-3EA10E0CC28D}" srcId="{C96DA811-1397-4FDF-8D13-92559C4EC9AA}" destId="{2C172AC9-6467-4AD0-8040-F30425F5CE3D}" srcOrd="4" destOrd="0" parTransId="{ACDAC0D3-40AE-4F50-921E-E5481F102842}" sibTransId="{E5C255B0-14C5-4D9F-AB9D-2CE8A9E0EB05}"/>
    <dgm:cxn modelId="{5077A47D-C237-4127-B42E-A64A53137DB8}" type="presParOf" srcId="{A6408F55-E57F-408B-A791-018B0360AFB0}" destId="{067818B8-DFD2-45AC-A231-FFF59A4DE6C2}" srcOrd="0" destOrd="0" presId="urn:microsoft.com/office/officeart/2005/8/layout/cycle3"/>
    <dgm:cxn modelId="{33BA9628-5237-43EE-8198-E9153277CDB5}" type="presParOf" srcId="{067818B8-DFD2-45AC-A231-FFF59A4DE6C2}" destId="{942D2E12-DABE-4B1C-B10C-AB90C42AF381}" srcOrd="0" destOrd="0" presId="urn:microsoft.com/office/officeart/2005/8/layout/cycle3"/>
    <dgm:cxn modelId="{32042C1E-90BD-48E1-930E-2865FF1B0DEB}" type="presParOf" srcId="{067818B8-DFD2-45AC-A231-FFF59A4DE6C2}" destId="{F9566C62-8E47-454C-8AF5-4C3D47C5619A}" srcOrd="1" destOrd="0" presId="urn:microsoft.com/office/officeart/2005/8/layout/cycle3"/>
    <dgm:cxn modelId="{6756157E-44A0-44FD-9C0A-DB5F7F47753C}" type="presParOf" srcId="{067818B8-DFD2-45AC-A231-FFF59A4DE6C2}" destId="{1C093BE9-A0A3-43D0-A5AE-1E509D1EE21E}" srcOrd="2" destOrd="0" presId="urn:microsoft.com/office/officeart/2005/8/layout/cycle3"/>
    <dgm:cxn modelId="{9CB00BDC-5129-4573-9545-2C6576DBB06A}" type="presParOf" srcId="{067818B8-DFD2-45AC-A231-FFF59A4DE6C2}" destId="{FB4C678D-ED66-4DA5-8B95-3FBCC904FDF3}" srcOrd="3" destOrd="0" presId="urn:microsoft.com/office/officeart/2005/8/layout/cycle3"/>
    <dgm:cxn modelId="{951E0554-57D3-4DCE-AB40-0C2B023FDE24}" type="presParOf" srcId="{067818B8-DFD2-45AC-A231-FFF59A4DE6C2}" destId="{FAC999F5-FA76-4723-AE96-908D32DC49DF}" srcOrd="4" destOrd="0" presId="urn:microsoft.com/office/officeart/2005/8/layout/cycle3"/>
    <dgm:cxn modelId="{EB7F4042-789F-486C-8588-17C7B887DEB5}" type="presParOf" srcId="{067818B8-DFD2-45AC-A231-FFF59A4DE6C2}" destId="{AB786F86-6D46-4FBE-9355-5FA6B87102E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6DA811-1397-4FDF-8D13-92559C4EC9A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A5195C-C5B7-4AE6-8A67-04CC1EE855A5}">
      <dgm:prSet phldrT="[Texte]" custT="1"/>
      <dgm:spPr/>
      <dgm:t>
        <a:bodyPr/>
        <a:lstStyle/>
        <a:p>
          <a:r>
            <a:rPr lang="fr-FR" sz="2400" b="1" dirty="0" smtClean="0"/>
            <a:t>Forces évolutives</a:t>
          </a:r>
          <a:endParaRPr lang="fr-FR" sz="2400" b="1" baseline="-25000" dirty="0"/>
        </a:p>
      </dgm:t>
    </dgm:pt>
    <dgm:pt modelId="{002A275C-BC07-442C-9F5A-4169378D6331}" type="parTrans" cxnId="{1AE23682-DAA8-4868-834A-F3087D0B7DBA}">
      <dgm:prSet/>
      <dgm:spPr/>
      <dgm:t>
        <a:bodyPr/>
        <a:lstStyle/>
        <a:p>
          <a:endParaRPr lang="fr-FR" sz="2000"/>
        </a:p>
      </dgm:t>
    </dgm:pt>
    <dgm:pt modelId="{4E09104D-514B-4AE3-8F7B-383EC4661F56}" type="sibTrans" cxnId="{1AE23682-DAA8-4868-834A-F3087D0B7DBA}">
      <dgm:prSet/>
      <dgm:spPr>
        <a:ln w="28575"/>
      </dgm:spPr>
      <dgm:t>
        <a:bodyPr/>
        <a:lstStyle/>
        <a:p>
          <a:endParaRPr lang="fr-FR" sz="2000"/>
        </a:p>
      </dgm:t>
    </dgm:pt>
    <dgm:pt modelId="{B5F22F72-C472-4FE9-9EA7-AB5DAA0E8620}">
      <dgm:prSet phldrT="[Texte]" custT="1"/>
      <dgm:spPr/>
      <dgm:t>
        <a:bodyPr/>
        <a:lstStyle/>
        <a:p>
          <a:r>
            <a:rPr lang="fr-FR" sz="2400" b="1" dirty="0" smtClean="0"/>
            <a:t>Pedigree</a:t>
          </a:r>
          <a:endParaRPr lang="fr-FR" sz="2400" b="1" dirty="0"/>
        </a:p>
      </dgm:t>
    </dgm:pt>
    <dgm:pt modelId="{D7DDAD10-4EC3-4A81-B7DB-DF7A4197B44E}" type="parTrans" cxnId="{5765027E-AF50-4EB4-8C41-AF9BF1032BAE}">
      <dgm:prSet/>
      <dgm:spPr/>
      <dgm:t>
        <a:bodyPr/>
        <a:lstStyle/>
        <a:p>
          <a:endParaRPr lang="fr-FR" sz="2000"/>
        </a:p>
      </dgm:t>
    </dgm:pt>
    <dgm:pt modelId="{83642E1F-BDF6-432A-8AD6-F286CFF2B3EB}" type="sibTrans" cxnId="{5765027E-AF50-4EB4-8C41-AF9BF1032BAE}">
      <dgm:prSet/>
      <dgm:spPr>
        <a:ln w="28575"/>
      </dgm:spPr>
      <dgm:t>
        <a:bodyPr/>
        <a:lstStyle/>
        <a:p>
          <a:endParaRPr lang="fr-FR" sz="2000"/>
        </a:p>
      </dgm:t>
    </dgm:pt>
    <dgm:pt modelId="{A4E5BDCC-7572-45A4-871D-21C038568973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Phénotypes</a:t>
          </a:r>
          <a:endParaRPr lang="fr-FR" sz="24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4A32A588-F58D-4A9D-8385-F58648AF4250}" type="parTrans" cxnId="{9DCAD16B-54F5-414A-97DE-9F322C12B358}">
      <dgm:prSet/>
      <dgm:spPr/>
      <dgm:t>
        <a:bodyPr/>
        <a:lstStyle/>
        <a:p>
          <a:endParaRPr lang="fr-FR" sz="2000"/>
        </a:p>
      </dgm:t>
    </dgm:pt>
    <dgm:pt modelId="{997ECCA4-9A19-4736-B6DA-78AF292F4AAC}" type="sibTrans" cxnId="{9DCAD16B-54F5-414A-97DE-9F322C12B358}">
      <dgm:prSet/>
      <dgm:spPr>
        <a:ln w="28575"/>
      </dgm:spPr>
      <dgm:t>
        <a:bodyPr/>
        <a:lstStyle/>
        <a:p>
          <a:endParaRPr lang="fr-FR" sz="2000"/>
        </a:p>
      </dgm:t>
    </dgm:pt>
    <dgm:pt modelId="{474A9438-153A-4162-B338-1CCD55FB5C0F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Génotypes</a:t>
          </a:r>
          <a:endParaRPr lang="fr-FR" sz="24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143B7D59-236B-4EC9-BDB6-3C2A4CBD29F8}" type="parTrans" cxnId="{EB7DCF82-DF0D-4DF5-98B7-E8F1E64BB9D3}">
      <dgm:prSet/>
      <dgm:spPr/>
      <dgm:t>
        <a:bodyPr/>
        <a:lstStyle/>
        <a:p>
          <a:endParaRPr lang="fr-FR" sz="2000"/>
        </a:p>
      </dgm:t>
    </dgm:pt>
    <dgm:pt modelId="{F0930DE6-BEAB-46D1-91E7-2F6F8C957141}" type="sibTrans" cxnId="{EB7DCF82-DF0D-4DF5-98B7-E8F1E64BB9D3}">
      <dgm:prSet/>
      <dgm:spPr>
        <a:ln w="28575"/>
      </dgm:spPr>
      <dgm:t>
        <a:bodyPr/>
        <a:lstStyle/>
        <a:p>
          <a:endParaRPr lang="fr-FR" sz="2000"/>
        </a:p>
      </dgm:t>
    </dgm:pt>
    <dgm:pt modelId="{2C172AC9-6467-4AD0-8040-F30425F5CE3D}">
      <dgm:prSet phldrT="[Texte]" custT="1"/>
      <dgm:spPr/>
      <dgm:t>
        <a:bodyPr/>
        <a:lstStyle/>
        <a:p>
          <a:r>
            <a:rPr lang="fr-FR" sz="2400" b="1" dirty="0" smtClean="0"/>
            <a:t>Cartes génétiques</a:t>
          </a:r>
          <a:endParaRPr lang="fr-FR" sz="2400" b="1" dirty="0"/>
        </a:p>
      </dgm:t>
    </dgm:pt>
    <dgm:pt modelId="{ACDAC0D3-40AE-4F50-921E-E5481F102842}" type="parTrans" cxnId="{FD71FD83-E180-4E2C-90EF-3EA10E0CC28D}">
      <dgm:prSet/>
      <dgm:spPr/>
      <dgm:t>
        <a:bodyPr/>
        <a:lstStyle/>
        <a:p>
          <a:endParaRPr lang="fr-FR" sz="2000"/>
        </a:p>
      </dgm:t>
    </dgm:pt>
    <dgm:pt modelId="{E5C255B0-14C5-4D9F-AB9D-2CE8A9E0EB05}" type="sibTrans" cxnId="{FD71FD83-E180-4E2C-90EF-3EA10E0CC28D}">
      <dgm:prSet/>
      <dgm:spPr>
        <a:ln w="28575"/>
      </dgm:spPr>
      <dgm:t>
        <a:bodyPr/>
        <a:lstStyle/>
        <a:p>
          <a:endParaRPr lang="fr-FR" sz="2000"/>
        </a:p>
      </dgm:t>
    </dgm:pt>
    <dgm:pt modelId="{405DEB98-B024-4850-928B-58393D100540}" type="pres">
      <dgm:prSet presAssocID="{C96DA811-1397-4FDF-8D13-92559C4EC9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57F3453-B699-4E7B-ADDC-FE982DF8B906}" type="pres">
      <dgm:prSet presAssocID="{6FA5195C-C5B7-4AE6-8A67-04CC1EE855A5}" presName="node" presStyleLbl="node1" presStyleIdx="0" presStyleCnt="5" custScaleX="1153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DE5F1-01B2-4F94-84C3-3CC3FEAA9C7F}" type="pres">
      <dgm:prSet presAssocID="{6FA5195C-C5B7-4AE6-8A67-04CC1EE855A5}" presName="spNode" presStyleCnt="0"/>
      <dgm:spPr/>
      <dgm:t>
        <a:bodyPr/>
        <a:lstStyle/>
        <a:p>
          <a:endParaRPr lang="fr-FR"/>
        </a:p>
      </dgm:t>
    </dgm:pt>
    <dgm:pt modelId="{41F62C86-4ABB-42EE-9A13-2302E5E2EB60}" type="pres">
      <dgm:prSet presAssocID="{4E09104D-514B-4AE3-8F7B-383EC4661F56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5490A65-24F0-4E8E-895A-B975104E1942}" type="pres">
      <dgm:prSet presAssocID="{B5F22F72-C472-4FE9-9EA7-AB5DAA0E86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7DA578-26E7-43CF-B24C-89F19FFC736A}" type="pres">
      <dgm:prSet presAssocID="{B5F22F72-C472-4FE9-9EA7-AB5DAA0E8620}" presName="spNode" presStyleCnt="0"/>
      <dgm:spPr/>
      <dgm:t>
        <a:bodyPr/>
        <a:lstStyle/>
        <a:p>
          <a:endParaRPr lang="fr-FR"/>
        </a:p>
      </dgm:t>
    </dgm:pt>
    <dgm:pt modelId="{FB8C08DA-3977-4778-87BD-859C8ED24E95}" type="pres">
      <dgm:prSet presAssocID="{83642E1F-BDF6-432A-8AD6-F286CFF2B3EB}" presName="sibTrans" presStyleLbl="sibTrans1D1" presStyleIdx="1" presStyleCnt="5"/>
      <dgm:spPr/>
      <dgm:t>
        <a:bodyPr/>
        <a:lstStyle/>
        <a:p>
          <a:endParaRPr lang="fr-FR"/>
        </a:p>
      </dgm:t>
    </dgm:pt>
    <dgm:pt modelId="{697F044D-EB16-44EA-9AB7-79209388774D}" type="pres">
      <dgm:prSet presAssocID="{A4E5BDCC-7572-45A4-871D-21C038568973}" presName="node" presStyleLbl="node1" presStyleIdx="2" presStyleCnt="5" custScaleX="127346" custRadScaleRad="102236" custRadScaleInc="-70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A43A81-3E8B-4BC3-87D5-1519F4DD3C20}" type="pres">
      <dgm:prSet presAssocID="{A4E5BDCC-7572-45A4-871D-21C038568973}" presName="spNode" presStyleCnt="0"/>
      <dgm:spPr/>
      <dgm:t>
        <a:bodyPr/>
        <a:lstStyle/>
        <a:p>
          <a:endParaRPr lang="fr-FR"/>
        </a:p>
      </dgm:t>
    </dgm:pt>
    <dgm:pt modelId="{90BA84B5-B509-4902-9CF8-4813F7BCC792}" type="pres">
      <dgm:prSet presAssocID="{997ECCA4-9A19-4736-B6DA-78AF292F4AAC}" presName="sibTrans" presStyleLbl="sibTrans1D1" presStyleIdx="2" presStyleCnt="5"/>
      <dgm:spPr/>
      <dgm:t>
        <a:bodyPr/>
        <a:lstStyle/>
        <a:p>
          <a:endParaRPr lang="fr-FR"/>
        </a:p>
      </dgm:t>
    </dgm:pt>
    <dgm:pt modelId="{8E8BC439-AE8E-47ED-A3BB-AB59EB9D845E}" type="pres">
      <dgm:prSet presAssocID="{474A9438-153A-4162-B338-1CCD55FB5C0F}" presName="node" presStyleLbl="node1" presStyleIdx="3" presStyleCnt="5" custScaleX="138722" custRadScaleRad="102236" custRadScaleInc="70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20261-1404-4D33-BBE2-42240AA899E2}" type="pres">
      <dgm:prSet presAssocID="{474A9438-153A-4162-B338-1CCD55FB5C0F}" presName="spNode" presStyleCnt="0"/>
      <dgm:spPr/>
      <dgm:t>
        <a:bodyPr/>
        <a:lstStyle/>
        <a:p>
          <a:endParaRPr lang="fr-FR"/>
        </a:p>
      </dgm:t>
    </dgm:pt>
    <dgm:pt modelId="{C915A48A-A909-4BBD-8663-AF295464AE06}" type="pres">
      <dgm:prSet presAssocID="{F0930DE6-BEAB-46D1-91E7-2F6F8C957141}" presName="sibTrans" presStyleLbl="sibTrans1D1" presStyleIdx="3" presStyleCnt="5"/>
      <dgm:spPr/>
      <dgm:t>
        <a:bodyPr/>
        <a:lstStyle/>
        <a:p>
          <a:endParaRPr lang="fr-FR"/>
        </a:p>
      </dgm:t>
    </dgm:pt>
    <dgm:pt modelId="{C69FA353-97B5-4515-866C-1DD7F26B3748}" type="pres">
      <dgm:prSet presAssocID="{2C172AC9-6467-4AD0-8040-F30425F5CE3D}" presName="node" presStyleLbl="node1" presStyleIdx="4" presStyleCnt="5" custScaleX="11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7B124B-F1CF-4D1F-A1D0-34ABE088BA0E}" type="pres">
      <dgm:prSet presAssocID="{2C172AC9-6467-4AD0-8040-F30425F5CE3D}" presName="spNode" presStyleCnt="0"/>
      <dgm:spPr/>
      <dgm:t>
        <a:bodyPr/>
        <a:lstStyle/>
        <a:p>
          <a:endParaRPr lang="fr-FR"/>
        </a:p>
      </dgm:t>
    </dgm:pt>
    <dgm:pt modelId="{43894140-28CD-4DF4-B12E-0C1D17550824}" type="pres">
      <dgm:prSet presAssocID="{E5C255B0-14C5-4D9F-AB9D-2CE8A9E0EB05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61D29D1F-68EF-4412-9D49-6AA5EDDE831C}" type="presOf" srcId="{E5C255B0-14C5-4D9F-AB9D-2CE8A9E0EB05}" destId="{43894140-28CD-4DF4-B12E-0C1D17550824}" srcOrd="0" destOrd="0" presId="urn:microsoft.com/office/officeart/2005/8/layout/cycle6"/>
    <dgm:cxn modelId="{53A3BCDC-C8E0-4358-A02B-9CEC8E73C97E}" type="presOf" srcId="{83642E1F-BDF6-432A-8AD6-F286CFF2B3EB}" destId="{FB8C08DA-3977-4778-87BD-859C8ED24E95}" srcOrd="0" destOrd="0" presId="urn:microsoft.com/office/officeart/2005/8/layout/cycle6"/>
    <dgm:cxn modelId="{8CB71222-67B3-4D6A-A81F-EF5C9AC7DDCA}" type="presOf" srcId="{6FA5195C-C5B7-4AE6-8A67-04CC1EE855A5}" destId="{557F3453-B699-4E7B-ADDC-FE982DF8B906}" srcOrd="0" destOrd="0" presId="urn:microsoft.com/office/officeart/2005/8/layout/cycle6"/>
    <dgm:cxn modelId="{EB7DCF82-DF0D-4DF5-98B7-E8F1E64BB9D3}" srcId="{C96DA811-1397-4FDF-8D13-92559C4EC9AA}" destId="{474A9438-153A-4162-B338-1CCD55FB5C0F}" srcOrd="3" destOrd="0" parTransId="{143B7D59-236B-4EC9-BDB6-3C2A4CBD29F8}" sibTransId="{F0930DE6-BEAB-46D1-91E7-2F6F8C957141}"/>
    <dgm:cxn modelId="{FD71FD83-E180-4E2C-90EF-3EA10E0CC28D}" srcId="{C96DA811-1397-4FDF-8D13-92559C4EC9AA}" destId="{2C172AC9-6467-4AD0-8040-F30425F5CE3D}" srcOrd="4" destOrd="0" parTransId="{ACDAC0D3-40AE-4F50-921E-E5481F102842}" sibTransId="{E5C255B0-14C5-4D9F-AB9D-2CE8A9E0EB05}"/>
    <dgm:cxn modelId="{0DAFC602-C0E6-4523-8370-E530BCAFDDA9}" type="presOf" srcId="{B5F22F72-C472-4FE9-9EA7-AB5DAA0E8620}" destId="{45490A65-24F0-4E8E-895A-B975104E1942}" srcOrd="0" destOrd="0" presId="urn:microsoft.com/office/officeart/2005/8/layout/cycle6"/>
    <dgm:cxn modelId="{82860DE9-5503-4429-90AE-4ADA48B676A4}" type="presOf" srcId="{C96DA811-1397-4FDF-8D13-92559C4EC9AA}" destId="{405DEB98-B024-4850-928B-58393D100540}" srcOrd="0" destOrd="0" presId="urn:microsoft.com/office/officeart/2005/8/layout/cycle6"/>
    <dgm:cxn modelId="{DBECBEFA-6E27-410C-9143-2D48D2082FE8}" type="presOf" srcId="{2C172AC9-6467-4AD0-8040-F30425F5CE3D}" destId="{C69FA353-97B5-4515-866C-1DD7F26B3748}" srcOrd="0" destOrd="0" presId="urn:microsoft.com/office/officeart/2005/8/layout/cycle6"/>
    <dgm:cxn modelId="{9DCAD16B-54F5-414A-97DE-9F322C12B358}" srcId="{C96DA811-1397-4FDF-8D13-92559C4EC9AA}" destId="{A4E5BDCC-7572-45A4-871D-21C038568973}" srcOrd="2" destOrd="0" parTransId="{4A32A588-F58D-4A9D-8385-F58648AF4250}" sibTransId="{997ECCA4-9A19-4736-B6DA-78AF292F4AAC}"/>
    <dgm:cxn modelId="{1B3174D6-D923-4538-880E-E8BA410A0901}" type="presOf" srcId="{A4E5BDCC-7572-45A4-871D-21C038568973}" destId="{697F044D-EB16-44EA-9AB7-79209388774D}" srcOrd="0" destOrd="0" presId="urn:microsoft.com/office/officeart/2005/8/layout/cycle6"/>
    <dgm:cxn modelId="{9C56C57A-72EE-4975-9CAE-A193304443CF}" type="presOf" srcId="{474A9438-153A-4162-B338-1CCD55FB5C0F}" destId="{8E8BC439-AE8E-47ED-A3BB-AB59EB9D845E}" srcOrd="0" destOrd="0" presId="urn:microsoft.com/office/officeart/2005/8/layout/cycle6"/>
    <dgm:cxn modelId="{1AE23682-DAA8-4868-834A-F3087D0B7DBA}" srcId="{C96DA811-1397-4FDF-8D13-92559C4EC9AA}" destId="{6FA5195C-C5B7-4AE6-8A67-04CC1EE855A5}" srcOrd="0" destOrd="0" parTransId="{002A275C-BC07-442C-9F5A-4169378D6331}" sibTransId="{4E09104D-514B-4AE3-8F7B-383EC4661F56}"/>
    <dgm:cxn modelId="{C911CA17-0FB1-4F36-B2FE-6DCB398558D7}" type="presOf" srcId="{997ECCA4-9A19-4736-B6DA-78AF292F4AAC}" destId="{90BA84B5-B509-4902-9CF8-4813F7BCC792}" srcOrd="0" destOrd="0" presId="urn:microsoft.com/office/officeart/2005/8/layout/cycle6"/>
    <dgm:cxn modelId="{04252314-7111-4163-B07D-01F02C59EB6C}" type="presOf" srcId="{4E09104D-514B-4AE3-8F7B-383EC4661F56}" destId="{41F62C86-4ABB-42EE-9A13-2302E5E2EB60}" srcOrd="0" destOrd="0" presId="urn:microsoft.com/office/officeart/2005/8/layout/cycle6"/>
    <dgm:cxn modelId="{5765027E-AF50-4EB4-8C41-AF9BF1032BAE}" srcId="{C96DA811-1397-4FDF-8D13-92559C4EC9AA}" destId="{B5F22F72-C472-4FE9-9EA7-AB5DAA0E8620}" srcOrd="1" destOrd="0" parTransId="{D7DDAD10-4EC3-4A81-B7DB-DF7A4197B44E}" sibTransId="{83642E1F-BDF6-432A-8AD6-F286CFF2B3EB}"/>
    <dgm:cxn modelId="{76BD08F4-DA1E-4370-B3C0-C5614EB14E42}" type="presOf" srcId="{F0930DE6-BEAB-46D1-91E7-2F6F8C957141}" destId="{C915A48A-A909-4BBD-8663-AF295464AE06}" srcOrd="0" destOrd="0" presId="urn:microsoft.com/office/officeart/2005/8/layout/cycle6"/>
    <dgm:cxn modelId="{337A0B4E-D41C-4022-9EA3-63E63BD94B07}" type="presParOf" srcId="{405DEB98-B024-4850-928B-58393D100540}" destId="{557F3453-B699-4E7B-ADDC-FE982DF8B906}" srcOrd="0" destOrd="0" presId="urn:microsoft.com/office/officeart/2005/8/layout/cycle6"/>
    <dgm:cxn modelId="{35260EAC-83D7-401E-AF50-BEA260633604}" type="presParOf" srcId="{405DEB98-B024-4850-928B-58393D100540}" destId="{FA9DE5F1-01B2-4F94-84C3-3CC3FEAA9C7F}" srcOrd="1" destOrd="0" presId="urn:microsoft.com/office/officeart/2005/8/layout/cycle6"/>
    <dgm:cxn modelId="{1B65B948-871C-4220-8A3D-E72DAA8A399A}" type="presParOf" srcId="{405DEB98-B024-4850-928B-58393D100540}" destId="{41F62C86-4ABB-42EE-9A13-2302E5E2EB60}" srcOrd="2" destOrd="0" presId="urn:microsoft.com/office/officeart/2005/8/layout/cycle6"/>
    <dgm:cxn modelId="{3015EA97-F6D9-4558-9B61-7B5FF3F0264E}" type="presParOf" srcId="{405DEB98-B024-4850-928B-58393D100540}" destId="{45490A65-24F0-4E8E-895A-B975104E1942}" srcOrd="3" destOrd="0" presId="urn:microsoft.com/office/officeart/2005/8/layout/cycle6"/>
    <dgm:cxn modelId="{2C722B8B-F183-4BCB-802F-6BAB4B327D6B}" type="presParOf" srcId="{405DEB98-B024-4850-928B-58393D100540}" destId="{C27DA578-26E7-43CF-B24C-89F19FFC736A}" srcOrd="4" destOrd="0" presId="urn:microsoft.com/office/officeart/2005/8/layout/cycle6"/>
    <dgm:cxn modelId="{DFBB018E-BCB7-4BE6-A8FC-6A453974DADB}" type="presParOf" srcId="{405DEB98-B024-4850-928B-58393D100540}" destId="{FB8C08DA-3977-4778-87BD-859C8ED24E95}" srcOrd="5" destOrd="0" presId="urn:microsoft.com/office/officeart/2005/8/layout/cycle6"/>
    <dgm:cxn modelId="{30F956F3-41AE-4EAF-9AAC-18F0FB181F2D}" type="presParOf" srcId="{405DEB98-B024-4850-928B-58393D100540}" destId="{697F044D-EB16-44EA-9AB7-79209388774D}" srcOrd="6" destOrd="0" presId="urn:microsoft.com/office/officeart/2005/8/layout/cycle6"/>
    <dgm:cxn modelId="{D35A0AAF-93C1-4F2B-A8A5-D9D3C5965C5E}" type="presParOf" srcId="{405DEB98-B024-4850-928B-58393D100540}" destId="{52A43A81-3E8B-4BC3-87D5-1519F4DD3C20}" srcOrd="7" destOrd="0" presId="urn:microsoft.com/office/officeart/2005/8/layout/cycle6"/>
    <dgm:cxn modelId="{2CA1E0AC-2B58-4DA0-9378-D3E0048545E5}" type="presParOf" srcId="{405DEB98-B024-4850-928B-58393D100540}" destId="{90BA84B5-B509-4902-9CF8-4813F7BCC792}" srcOrd="8" destOrd="0" presId="urn:microsoft.com/office/officeart/2005/8/layout/cycle6"/>
    <dgm:cxn modelId="{F9B53D75-E1B4-456C-BBAE-3B99C581B9E6}" type="presParOf" srcId="{405DEB98-B024-4850-928B-58393D100540}" destId="{8E8BC439-AE8E-47ED-A3BB-AB59EB9D845E}" srcOrd="9" destOrd="0" presId="urn:microsoft.com/office/officeart/2005/8/layout/cycle6"/>
    <dgm:cxn modelId="{140CC94A-317B-4130-B818-42F7E05ECE3E}" type="presParOf" srcId="{405DEB98-B024-4850-928B-58393D100540}" destId="{EBD20261-1404-4D33-BBE2-42240AA899E2}" srcOrd="10" destOrd="0" presId="urn:microsoft.com/office/officeart/2005/8/layout/cycle6"/>
    <dgm:cxn modelId="{9B0411A5-C6AE-4585-9E6E-405E76F9B5A0}" type="presParOf" srcId="{405DEB98-B024-4850-928B-58393D100540}" destId="{C915A48A-A909-4BBD-8663-AF295464AE06}" srcOrd="11" destOrd="0" presId="urn:microsoft.com/office/officeart/2005/8/layout/cycle6"/>
    <dgm:cxn modelId="{1F4C5A73-5D1A-49D7-9B8A-088539725FC7}" type="presParOf" srcId="{405DEB98-B024-4850-928B-58393D100540}" destId="{C69FA353-97B5-4515-866C-1DD7F26B3748}" srcOrd="12" destOrd="0" presId="urn:microsoft.com/office/officeart/2005/8/layout/cycle6"/>
    <dgm:cxn modelId="{C4CDA931-B1A1-4F4A-BB4A-A55A2EFAD9F2}" type="presParOf" srcId="{405DEB98-B024-4850-928B-58393D100540}" destId="{377B124B-F1CF-4D1F-A1D0-34ABE088BA0E}" srcOrd="13" destOrd="0" presId="urn:microsoft.com/office/officeart/2005/8/layout/cycle6"/>
    <dgm:cxn modelId="{546E5E01-BCDB-4ECC-BE3F-8A0AFB33DE83}" type="presParOf" srcId="{405DEB98-B024-4850-928B-58393D100540}" destId="{43894140-28CD-4DF4-B12E-0C1D1755082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6DA811-1397-4FDF-8D13-92559C4EC9A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A5195C-C5B7-4AE6-8A67-04CC1EE855A5}">
      <dgm:prSet phldrT="[Texte]" custT="1"/>
      <dgm:spPr/>
      <dgm:t>
        <a:bodyPr/>
        <a:lstStyle/>
        <a:p>
          <a:r>
            <a:rPr lang="fr-FR" sz="2400" b="1" dirty="0" smtClean="0"/>
            <a:t>Forces évolutives</a:t>
          </a:r>
          <a:endParaRPr lang="fr-FR" sz="2400" b="1" baseline="-25000" dirty="0"/>
        </a:p>
      </dgm:t>
    </dgm:pt>
    <dgm:pt modelId="{002A275C-BC07-442C-9F5A-4169378D6331}" type="parTrans" cxnId="{1AE23682-DAA8-4868-834A-F3087D0B7DBA}">
      <dgm:prSet/>
      <dgm:spPr/>
      <dgm:t>
        <a:bodyPr/>
        <a:lstStyle/>
        <a:p>
          <a:endParaRPr lang="fr-FR" sz="2000"/>
        </a:p>
      </dgm:t>
    </dgm:pt>
    <dgm:pt modelId="{4E09104D-514B-4AE3-8F7B-383EC4661F56}" type="sibTrans" cxnId="{1AE23682-DAA8-4868-834A-F3087D0B7DBA}">
      <dgm:prSet/>
      <dgm:spPr>
        <a:ln w="28575"/>
      </dgm:spPr>
      <dgm:t>
        <a:bodyPr/>
        <a:lstStyle/>
        <a:p>
          <a:endParaRPr lang="fr-FR" sz="2000"/>
        </a:p>
      </dgm:t>
    </dgm:pt>
    <dgm:pt modelId="{B5F22F72-C472-4FE9-9EA7-AB5DAA0E8620}">
      <dgm:prSet phldrT="[Texte]" custT="1"/>
      <dgm:spPr/>
      <dgm:t>
        <a:bodyPr/>
        <a:lstStyle/>
        <a:p>
          <a:r>
            <a:rPr lang="fr-FR" sz="2400" b="1" dirty="0" smtClean="0"/>
            <a:t>Pedigree</a:t>
          </a:r>
          <a:endParaRPr lang="fr-FR" sz="2400" b="1" dirty="0"/>
        </a:p>
      </dgm:t>
    </dgm:pt>
    <dgm:pt modelId="{D7DDAD10-4EC3-4A81-B7DB-DF7A4197B44E}" type="parTrans" cxnId="{5765027E-AF50-4EB4-8C41-AF9BF1032BAE}">
      <dgm:prSet/>
      <dgm:spPr/>
      <dgm:t>
        <a:bodyPr/>
        <a:lstStyle/>
        <a:p>
          <a:endParaRPr lang="fr-FR" sz="2000"/>
        </a:p>
      </dgm:t>
    </dgm:pt>
    <dgm:pt modelId="{83642E1F-BDF6-432A-8AD6-F286CFF2B3EB}" type="sibTrans" cxnId="{5765027E-AF50-4EB4-8C41-AF9BF1032BAE}">
      <dgm:prSet/>
      <dgm:spPr>
        <a:ln w="28575"/>
      </dgm:spPr>
      <dgm:t>
        <a:bodyPr/>
        <a:lstStyle/>
        <a:p>
          <a:endParaRPr lang="fr-FR" sz="2000"/>
        </a:p>
      </dgm:t>
    </dgm:pt>
    <dgm:pt modelId="{A4E5BDCC-7572-45A4-871D-21C038568973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Phénotypes</a:t>
          </a:r>
          <a:endParaRPr lang="fr-FR" sz="24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4A32A588-F58D-4A9D-8385-F58648AF4250}" type="parTrans" cxnId="{9DCAD16B-54F5-414A-97DE-9F322C12B358}">
      <dgm:prSet/>
      <dgm:spPr/>
      <dgm:t>
        <a:bodyPr/>
        <a:lstStyle/>
        <a:p>
          <a:endParaRPr lang="fr-FR" sz="2000"/>
        </a:p>
      </dgm:t>
    </dgm:pt>
    <dgm:pt modelId="{997ECCA4-9A19-4736-B6DA-78AF292F4AAC}" type="sibTrans" cxnId="{9DCAD16B-54F5-414A-97DE-9F322C12B358}">
      <dgm:prSet/>
      <dgm:spPr>
        <a:ln w="28575"/>
      </dgm:spPr>
      <dgm:t>
        <a:bodyPr/>
        <a:lstStyle/>
        <a:p>
          <a:endParaRPr lang="fr-FR" sz="2000"/>
        </a:p>
      </dgm:t>
    </dgm:pt>
    <dgm:pt modelId="{474A9438-153A-4162-B338-1CCD55FB5C0F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Génotypes</a:t>
          </a:r>
          <a:endParaRPr lang="fr-FR" sz="24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143B7D59-236B-4EC9-BDB6-3C2A4CBD29F8}" type="parTrans" cxnId="{EB7DCF82-DF0D-4DF5-98B7-E8F1E64BB9D3}">
      <dgm:prSet/>
      <dgm:spPr/>
      <dgm:t>
        <a:bodyPr/>
        <a:lstStyle/>
        <a:p>
          <a:endParaRPr lang="fr-FR" sz="2000"/>
        </a:p>
      </dgm:t>
    </dgm:pt>
    <dgm:pt modelId="{F0930DE6-BEAB-46D1-91E7-2F6F8C957141}" type="sibTrans" cxnId="{EB7DCF82-DF0D-4DF5-98B7-E8F1E64BB9D3}">
      <dgm:prSet/>
      <dgm:spPr>
        <a:ln w="28575"/>
      </dgm:spPr>
      <dgm:t>
        <a:bodyPr/>
        <a:lstStyle/>
        <a:p>
          <a:endParaRPr lang="fr-FR" sz="2000"/>
        </a:p>
      </dgm:t>
    </dgm:pt>
    <dgm:pt modelId="{2C172AC9-6467-4AD0-8040-F30425F5CE3D}">
      <dgm:prSet phldrT="[Texte]" custT="1"/>
      <dgm:spPr/>
      <dgm:t>
        <a:bodyPr/>
        <a:lstStyle/>
        <a:p>
          <a:r>
            <a:rPr lang="fr-FR" sz="2400" b="1" dirty="0" smtClean="0"/>
            <a:t>Cartes génétiques</a:t>
          </a:r>
          <a:endParaRPr lang="fr-FR" sz="2400" b="1" dirty="0"/>
        </a:p>
      </dgm:t>
    </dgm:pt>
    <dgm:pt modelId="{ACDAC0D3-40AE-4F50-921E-E5481F102842}" type="parTrans" cxnId="{FD71FD83-E180-4E2C-90EF-3EA10E0CC28D}">
      <dgm:prSet/>
      <dgm:spPr/>
      <dgm:t>
        <a:bodyPr/>
        <a:lstStyle/>
        <a:p>
          <a:endParaRPr lang="fr-FR" sz="2000"/>
        </a:p>
      </dgm:t>
    </dgm:pt>
    <dgm:pt modelId="{E5C255B0-14C5-4D9F-AB9D-2CE8A9E0EB05}" type="sibTrans" cxnId="{FD71FD83-E180-4E2C-90EF-3EA10E0CC28D}">
      <dgm:prSet/>
      <dgm:spPr>
        <a:ln w="28575"/>
      </dgm:spPr>
      <dgm:t>
        <a:bodyPr/>
        <a:lstStyle/>
        <a:p>
          <a:endParaRPr lang="fr-FR" sz="2000"/>
        </a:p>
      </dgm:t>
    </dgm:pt>
    <dgm:pt modelId="{405DEB98-B024-4850-928B-58393D100540}" type="pres">
      <dgm:prSet presAssocID="{C96DA811-1397-4FDF-8D13-92559C4EC9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57F3453-B699-4E7B-ADDC-FE982DF8B906}" type="pres">
      <dgm:prSet presAssocID="{6FA5195C-C5B7-4AE6-8A67-04CC1EE855A5}" presName="node" presStyleLbl="node1" presStyleIdx="0" presStyleCnt="5" custScaleX="1153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DE5F1-01B2-4F94-84C3-3CC3FEAA9C7F}" type="pres">
      <dgm:prSet presAssocID="{6FA5195C-C5B7-4AE6-8A67-04CC1EE855A5}" presName="spNode" presStyleCnt="0"/>
      <dgm:spPr/>
      <dgm:t>
        <a:bodyPr/>
        <a:lstStyle/>
        <a:p>
          <a:endParaRPr lang="fr-FR"/>
        </a:p>
      </dgm:t>
    </dgm:pt>
    <dgm:pt modelId="{41F62C86-4ABB-42EE-9A13-2302E5E2EB60}" type="pres">
      <dgm:prSet presAssocID="{4E09104D-514B-4AE3-8F7B-383EC4661F56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5490A65-24F0-4E8E-895A-B975104E1942}" type="pres">
      <dgm:prSet presAssocID="{B5F22F72-C472-4FE9-9EA7-AB5DAA0E86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7DA578-26E7-43CF-B24C-89F19FFC736A}" type="pres">
      <dgm:prSet presAssocID="{B5F22F72-C472-4FE9-9EA7-AB5DAA0E8620}" presName="spNode" presStyleCnt="0"/>
      <dgm:spPr/>
      <dgm:t>
        <a:bodyPr/>
        <a:lstStyle/>
        <a:p>
          <a:endParaRPr lang="fr-FR"/>
        </a:p>
      </dgm:t>
    </dgm:pt>
    <dgm:pt modelId="{FB8C08DA-3977-4778-87BD-859C8ED24E95}" type="pres">
      <dgm:prSet presAssocID="{83642E1F-BDF6-432A-8AD6-F286CFF2B3EB}" presName="sibTrans" presStyleLbl="sibTrans1D1" presStyleIdx="1" presStyleCnt="5"/>
      <dgm:spPr/>
      <dgm:t>
        <a:bodyPr/>
        <a:lstStyle/>
        <a:p>
          <a:endParaRPr lang="fr-FR"/>
        </a:p>
      </dgm:t>
    </dgm:pt>
    <dgm:pt modelId="{697F044D-EB16-44EA-9AB7-79209388774D}" type="pres">
      <dgm:prSet presAssocID="{A4E5BDCC-7572-45A4-871D-21C038568973}" presName="node" presStyleLbl="node1" presStyleIdx="2" presStyleCnt="5" custScaleX="127346" custRadScaleRad="102236" custRadScaleInc="-70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A43A81-3E8B-4BC3-87D5-1519F4DD3C20}" type="pres">
      <dgm:prSet presAssocID="{A4E5BDCC-7572-45A4-871D-21C038568973}" presName="spNode" presStyleCnt="0"/>
      <dgm:spPr/>
      <dgm:t>
        <a:bodyPr/>
        <a:lstStyle/>
        <a:p>
          <a:endParaRPr lang="fr-FR"/>
        </a:p>
      </dgm:t>
    </dgm:pt>
    <dgm:pt modelId="{90BA84B5-B509-4902-9CF8-4813F7BCC792}" type="pres">
      <dgm:prSet presAssocID="{997ECCA4-9A19-4736-B6DA-78AF292F4AAC}" presName="sibTrans" presStyleLbl="sibTrans1D1" presStyleIdx="2" presStyleCnt="5"/>
      <dgm:spPr/>
      <dgm:t>
        <a:bodyPr/>
        <a:lstStyle/>
        <a:p>
          <a:endParaRPr lang="fr-FR"/>
        </a:p>
      </dgm:t>
    </dgm:pt>
    <dgm:pt modelId="{8E8BC439-AE8E-47ED-A3BB-AB59EB9D845E}" type="pres">
      <dgm:prSet presAssocID="{474A9438-153A-4162-B338-1CCD55FB5C0F}" presName="node" presStyleLbl="node1" presStyleIdx="3" presStyleCnt="5" custScaleX="138722" custRadScaleRad="102236" custRadScaleInc="70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20261-1404-4D33-BBE2-42240AA899E2}" type="pres">
      <dgm:prSet presAssocID="{474A9438-153A-4162-B338-1CCD55FB5C0F}" presName="spNode" presStyleCnt="0"/>
      <dgm:spPr/>
      <dgm:t>
        <a:bodyPr/>
        <a:lstStyle/>
        <a:p>
          <a:endParaRPr lang="fr-FR"/>
        </a:p>
      </dgm:t>
    </dgm:pt>
    <dgm:pt modelId="{C915A48A-A909-4BBD-8663-AF295464AE06}" type="pres">
      <dgm:prSet presAssocID="{F0930DE6-BEAB-46D1-91E7-2F6F8C957141}" presName="sibTrans" presStyleLbl="sibTrans1D1" presStyleIdx="3" presStyleCnt="5"/>
      <dgm:spPr/>
      <dgm:t>
        <a:bodyPr/>
        <a:lstStyle/>
        <a:p>
          <a:endParaRPr lang="fr-FR"/>
        </a:p>
      </dgm:t>
    </dgm:pt>
    <dgm:pt modelId="{C69FA353-97B5-4515-866C-1DD7F26B3748}" type="pres">
      <dgm:prSet presAssocID="{2C172AC9-6467-4AD0-8040-F30425F5CE3D}" presName="node" presStyleLbl="node1" presStyleIdx="4" presStyleCnt="5" custScaleX="11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7B124B-F1CF-4D1F-A1D0-34ABE088BA0E}" type="pres">
      <dgm:prSet presAssocID="{2C172AC9-6467-4AD0-8040-F30425F5CE3D}" presName="spNode" presStyleCnt="0"/>
      <dgm:spPr/>
      <dgm:t>
        <a:bodyPr/>
        <a:lstStyle/>
        <a:p>
          <a:endParaRPr lang="fr-FR"/>
        </a:p>
      </dgm:t>
    </dgm:pt>
    <dgm:pt modelId="{43894140-28CD-4DF4-B12E-0C1D17550824}" type="pres">
      <dgm:prSet presAssocID="{E5C255B0-14C5-4D9F-AB9D-2CE8A9E0EB05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ACEBED4E-DD66-47A3-AD16-57ADBE5AA44B}" type="presOf" srcId="{997ECCA4-9A19-4736-B6DA-78AF292F4AAC}" destId="{90BA84B5-B509-4902-9CF8-4813F7BCC792}" srcOrd="0" destOrd="0" presId="urn:microsoft.com/office/officeart/2005/8/layout/cycle6"/>
    <dgm:cxn modelId="{B4484F77-1A6C-41E6-A9B5-0F8BB0F6E26A}" type="presOf" srcId="{B5F22F72-C472-4FE9-9EA7-AB5DAA0E8620}" destId="{45490A65-24F0-4E8E-895A-B975104E1942}" srcOrd="0" destOrd="0" presId="urn:microsoft.com/office/officeart/2005/8/layout/cycle6"/>
    <dgm:cxn modelId="{FE59F9D1-24F6-4346-BACD-E2F27E4201BD}" type="presOf" srcId="{4E09104D-514B-4AE3-8F7B-383EC4661F56}" destId="{41F62C86-4ABB-42EE-9A13-2302E5E2EB60}" srcOrd="0" destOrd="0" presId="urn:microsoft.com/office/officeart/2005/8/layout/cycle6"/>
    <dgm:cxn modelId="{D2758658-C866-468F-B82B-852C9E7DCA3F}" type="presOf" srcId="{C96DA811-1397-4FDF-8D13-92559C4EC9AA}" destId="{405DEB98-B024-4850-928B-58393D100540}" srcOrd="0" destOrd="0" presId="urn:microsoft.com/office/officeart/2005/8/layout/cycle6"/>
    <dgm:cxn modelId="{EB7DCF82-DF0D-4DF5-98B7-E8F1E64BB9D3}" srcId="{C96DA811-1397-4FDF-8D13-92559C4EC9AA}" destId="{474A9438-153A-4162-B338-1CCD55FB5C0F}" srcOrd="3" destOrd="0" parTransId="{143B7D59-236B-4EC9-BDB6-3C2A4CBD29F8}" sibTransId="{F0930DE6-BEAB-46D1-91E7-2F6F8C957141}"/>
    <dgm:cxn modelId="{FD71FD83-E180-4E2C-90EF-3EA10E0CC28D}" srcId="{C96DA811-1397-4FDF-8D13-92559C4EC9AA}" destId="{2C172AC9-6467-4AD0-8040-F30425F5CE3D}" srcOrd="4" destOrd="0" parTransId="{ACDAC0D3-40AE-4F50-921E-E5481F102842}" sibTransId="{E5C255B0-14C5-4D9F-AB9D-2CE8A9E0EB05}"/>
    <dgm:cxn modelId="{330CDDDE-623C-497B-A075-DD8E591BA9CF}" type="presOf" srcId="{A4E5BDCC-7572-45A4-871D-21C038568973}" destId="{697F044D-EB16-44EA-9AB7-79209388774D}" srcOrd="0" destOrd="0" presId="urn:microsoft.com/office/officeart/2005/8/layout/cycle6"/>
    <dgm:cxn modelId="{9DCAD16B-54F5-414A-97DE-9F322C12B358}" srcId="{C96DA811-1397-4FDF-8D13-92559C4EC9AA}" destId="{A4E5BDCC-7572-45A4-871D-21C038568973}" srcOrd="2" destOrd="0" parTransId="{4A32A588-F58D-4A9D-8385-F58648AF4250}" sibTransId="{997ECCA4-9A19-4736-B6DA-78AF292F4AAC}"/>
    <dgm:cxn modelId="{2D7CD1BD-1B81-45DA-8BCF-D4B06FF528F2}" type="presOf" srcId="{E5C255B0-14C5-4D9F-AB9D-2CE8A9E0EB05}" destId="{43894140-28CD-4DF4-B12E-0C1D17550824}" srcOrd="0" destOrd="0" presId="urn:microsoft.com/office/officeart/2005/8/layout/cycle6"/>
    <dgm:cxn modelId="{38DCDECE-19D2-4421-8C1A-ACC5077C018D}" type="presOf" srcId="{83642E1F-BDF6-432A-8AD6-F286CFF2B3EB}" destId="{FB8C08DA-3977-4778-87BD-859C8ED24E95}" srcOrd="0" destOrd="0" presId="urn:microsoft.com/office/officeart/2005/8/layout/cycle6"/>
    <dgm:cxn modelId="{1AE23682-DAA8-4868-834A-F3087D0B7DBA}" srcId="{C96DA811-1397-4FDF-8D13-92559C4EC9AA}" destId="{6FA5195C-C5B7-4AE6-8A67-04CC1EE855A5}" srcOrd="0" destOrd="0" parTransId="{002A275C-BC07-442C-9F5A-4169378D6331}" sibTransId="{4E09104D-514B-4AE3-8F7B-383EC4661F56}"/>
    <dgm:cxn modelId="{D030B723-0322-4B2B-9EDB-C1719B9B9B11}" type="presOf" srcId="{6FA5195C-C5B7-4AE6-8A67-04CC1EE855A5}" destId="{557F3453-B699-4E7B-ADDC-FE982DF8B906}" srcOrd="0" destOrd="0" presId="urn:microsoft.com/office/officeart/2005/8/layout/cycle6"/>
    <dgm:cxn modelId="{025BE9D7-6231-4391-99EF-17B7CE7C5EC5}" type="presOf" srcId="{2C172AC9-6467-4AD0-8040-F30425F5CE3D}" destId="{C69FA353-97B5-4515-866C-1DD7F26B3748}" srcOrd="0" destOrd="0" presId="urn:microsoft.com/office/officeart/2005/8/layout/cycle6"/>
    <dgm:cxn modelId="{5765027E-AF50-4EB4-8C41-AF9BF1032BAE}" srcId="{C96DA811-1397-4FDF-8D13-92559C4EC9AA}" destId="{B5F22F72-C472-4FE9-9EA7-AB5DAA0E8620}" srcOrd="1" destOrd="0" parTransId="{D7DDAD10-4EC3-4A81-B7DB-DF7A4197B44E}" sibTransId="{83642E1F-BDF6-432A-8AD6-F286CFF2B3EB}"/>
    <dgm:cxn modelId="{91141A09-6461-4224-AD65-7DEB1552FACA}" type="presOf" srcId="{F0930DE6-BEAB-46D1-91E7-2F6F8C957141}" destId="{C915A48A-A909-4BBD-8663-AF295464AE06}" srcOrd="0" destOrd="0" presId="urn:microsoft.com/office/officeart/2005/8/layout/cycle6"/>
    <dgm:cxn modelId="{7838E2DE-B7CA-4C2D-9679-9F4DE89DDF04}" type="presOf" srcId="{474A9438-153A-4162-B338-1CCD55FB5C0F}" destId="{8E8BC439-AE8E-47ED-A3BB-AB59EB9D845E}" srcOrd="0" destOrd="0" presId="urn:microsoft.com/office/officeart/2005/8/layout/cycle6"/>
    <dgm:cxn modelId="{53BAB09B-F84C-40B9-A577-770AEEF62440}" type="presParOf" srcId="{405DEB98-B024-4850-928B-58393D100540}" destId="{557F3453-B699-4E7B-ADDC-FE982DF8B906}" srcOrd="0" destOrd="0" presId="urn:microsoft.com/office/officeart/2005/8/layout/cycle6"/>
    <dgm:cxn modelId="{2200FDB7-6861-440E-B63A-1A0AEEBEC97B}" type="presParOf" srcId="{405DEB98-B024-4850-928B-58393D100540}" destId="{FA9DE5F1-01B2-4F94-84C3-3CC3FEAA9C7F}" srcOrd="1" destOrd="0" presId="urn:microsoft.com/office/officeart/2005/8/layout/cycle6"/>
    <dgm:cxn modelId="{E2463CF4-57F6-47AD-B299-0046527E805F}" type="presParOf" srcId="{405DEB98-B024-4850-928B-58393D100540}" destId="{41F62C86-4ABB-42EE-9A13-2302E5E2EB60}" srcOrd="2" destOrd="0" presId="urn:microsoft.com/office/officeart/2005/8/layout/cycle6"/>
    <dgm:cxn modelId="{A4CF2104-1218-404B-816E-31C782064ECC}" type="presParOf" srcId="{405DEB98-B024-4850-928B-58393D100540}" destId="{45490A65-24F0-4E8E-895A-B975104E1942}" srcOrd="3" destOrd="0" presId="urn:microsoft.com/office/officeart/2005/8/layout/cycle6"/>
    <dgm:cxn modelId="{4F426F17-54E2-4E89-AA33-9F820683C954}" type="presParOf" srcId="{405DEB98-B024-4850-928B-58393D100540}" destId="{C27DA578-26E7-43CF-B24C-89F19FFC736A}" srcOrd="4" destOrd="0" presId="urn:microsoft.com/office/officeart/2005/8/layout/cycle6"/>
    <dgm:cxn modelId="{D13E2D77-E51E-43C8-B773-92E91C990195}" type="presParOf" srcId="{405DEB98-B024-4850-928B-58393D100540}" destId="{FB8C08DA-3977-4778-87BD-859C8ED24E95}" srcOrd="5" destOrd="0" presId="urn:microsoft.com/office/officeart/2005/8/layout/cycle6"/>
    <dgm:cxn modelId="{63C70263-98D9-4E41-8F49-AA967D973492}" type="presParOf" srcId="{405DEB98-B024-4850-928B-58393D100540}" destId="{697F044D-EB16-44EA-9AB7-79209388774D}" srcOrd="6" destOrd="0" presId="urn:microsoft.com/office/officeart/2005/8/layout/cycle6"/>
    <dgm:cxn modelId="{1607BD2A-9773-4800-A60B-C64C0E9CE08B}" type="presParOf" srcId="{405DEB98-B024-4850-928B-58393D100540}" destId="{52A43A81-3E8B-4BC3-87D5-1519F4DD3C20}" srcOrd="7" destOrd="0" presId="urn:microsoft.com/office/officeart/2005/8/layout/cycle6"/>
    <dgm:cxn modelId="{A3C96B39-0240-4507-AB2A-2EF6752414C3}" type="presParOf" srcId="{405DEB98-B024-4850-928B-58393D100540}" destId="{90BA84B5-B509-4902-9CF8-4813F7BCC792}" srcOrd="8" destOrd="0" presId="urn:microsoft.com/office/officeart/2005/8/layout/cycle6"/>
    <dgm:cxn modelId="{3BC47CB2-B283-4619-8E1D-F55BE79226ED}" type="presParOf" srcId="{405DEB98-B024-4850-928B-58393D100540}" destId="{8E8BC439-AE8E-47ED-A3BB-AB59EB9D845E}" srcOrd="9" destOrd="0" presId="urn:microsoft.com/office/officeart/2005/8/layout/cycle6"/>
    <dgm:cxn modelId="{E0D7B260-FC4A-4E85-9493-09051A07A6E3}" type="presParOf" srcId="{405DEB98-B024-4850-928B-58393D100540}" destId="{EBD20261-1404-4D33-BBE2-42240AA899E2}" srcOrd="10" destOrd="0" presId="urn:microsoft.com/office/officeart/2005/8/layout/cycle6"/>
    <dgm:cxn modelId="{E6F828D3-4D08-4A39-8C90-81F4DBC52C36}" type="presParOf" srcId="{405DEB98-B024-4850-928B-58393D100540}" destId="{C915A48A-A909-4BBD-8663-AF295464AE06}" srcOrd="11" destOrd="0" presId="urn:microsoft.com/office/officeart/2005/8/layout/cycle6"/>
    <dgm:cxn modelId="{D85616BF-7435-4DD7-AC80-EB7A2D8C5591}" type="presParOf" srcId="{405DEB98-B024-4850-928B-58393D100540}" destId="{C69FA353-97B5-4515-866C-1DD7F26B3748}" srcOrd="12" destOrd="0" presId="urn:microsoft.com/office/officeart/2005/8/layout/cycle6"/>
    <dgm:cxn modelId="{E6E5E5F8-5CD2-4184-AA96-0C4133BE77A2}" type="presParOf" srcId="{405DEB98-B024-4850-928B-58393D100540}" destId="{377B124B-F1CF-4D1F-A1D0-34ABE088BA0E}" srcOrd="13" destOrd="0" presId="urn:microsoft.com/office/officeart/2005/8/layout/cycle6"/>
    <dgm:cxn modelId="{F94EDDC8-50F0-4A6A-A984-A01B9998A20C}" type="presParOf" srcId="{405DEB98-B024-4850-928B-58393D100540}" destId="{43894140-28CD-4DF4-B12E-0C1D1755082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6DA811-1397-4FDF-8D13-92559C4EC9A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A5195C-C5B7-4AE6-8A67-04CC1EE855A5}">
      <dgm:prSet phldrT="[Texte]" custT="1"/>
      <dgm:spPr/>
      <dgm:t>
        <a:bodyPr/>
        <a:lstStyle/>
        <a:p>
          <a:r>
            <a:rPr lang="fr-FR" sz="2400" b="1" dirty="0" smtClean="0"/>
            <a:t>Forces évolutives</a:t>
          </a:r>
          <a:endParaRPr lang="fr-FR" sz="2400" b="1" baseline="-25000" dirty="0"/>
        </a:p>
      </dgm:t>
    </dgm:pt>
    <dgm:pt modelId="{002A275C-BC07-442C-9F5A-4169378D6331}" type="parTrans" cxnId="{1AE23682-DAA8-4868-834A-F3087D0B7DBA}">
      <dgm:prSet/>
      <dgm:spPr/>
      <dgm:t>
        <a:bodyPr/>
        <a:lstStyle/>
        <a:p>
          <a:endParaRPr lang="fr-FR" sz="2000"/>
        </a:p>
      </dgm:t>
    </dgm:pt>
    <dgm:pt modelId="{4E09104D-514B-4AE3-8F7B-383EC4661F56}" type="sibTrans" cxnId="{1AE23682-DAA8-4868-834A-F3087D0B7DBA}">
      <dgm:prSet/>
      <dgm:spPr>
        <a:ln w="28575"/>
      </dgm:spPr>
      <dgm:t>
        <a:bodyPr/>
        <a:lstStyle/>
        <a:p>
          <a:endParaRPr lang="fr-FR" sz="2000"/>
        </a:p>
      </dgm:t>
    </dgm:pt>
    <dgm:pt modelId="{B5F22F72-C472-4FE9-9EA7-AB5DAA0E8620}">
      <dgm:prSet phldrT="[Texte]" custT="1"/>
      <dgm:spPr/>
      <dgm:t>
        <a:bodyPr/>
        <a:lstStyle/>
        <a:p>
          <a:r>
            <a:rPr lang="fr-FR" sz="2400" b="1" dirty="0" smtClean="0"/>
            <a:t>Pedigree</a:t>
          </a:r>
          <a:endParaRPr lang="fr-FR" sz="2400" b="1" dirty="0"/>
        </a:p>
      </dgm:t>
    </dgm:pt>
    <dgm:pt modelId="{D7DDAD10-4EC3-4A81-B7DB-DF7A4197B44E}" type="parTrans" cxnId="{5765027E-AF50-4EB4-8C41-AF9BF1032BAE}">
      <dgm:prSet/>
      <dgm:spPr/>
      <dgm:t>
        <a:bodyPr/>
        <a:lstStyle/>
        <a:p>
          <a:endParaRPr lang="fr-FR" sz="2000"/>
        </a:p>
      </dgm:t>
    </dgm:pt>
    <dgm:pt modelId="{83642E1F-BDF6-432A-8AD6-F286CFF2B3EB}" type="sibTrans" cxnId="{5765027E-AF50-4EB4-8C41-AF9BF1032BAE}">
      <dgm:prSet/>
      <dgm:spPr>
        <a:ln w="28575"/>
      </dgm:spPr>
      <dgm:t>
        <a:bodyPr/>
        <a:lstStyle/>
        <a:p>
          <a:endParaRPr lang="fr-FR" sz="2000"/>
        </a:p>
      </dgm:t>
    </dgm:pt>
    <dgm:pt modelId="{A4E5BDCC-7572-45A4-871D-21C038568973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Phénotypes</a:t>
          </a:r>
          <a:endParaRPr lang="fr-FR" sz="24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4A32A588-F58D-4A9D-8385-F58648AF4250}" type="parTrans" cxnId="{9DCAD16B-54F5-414A-97DE-9F322C12B358}">
      <dgm:prSet/>
      <dgm:spPr/>
      <dgm:t>
        <a:bodyPr/>
        <a:lstStyle/>
        <a:p>
          <a:endParaRPr lang="fr-FR" sz="2000"/>
        </a:p>
      </dgm:t>
    </dgm:pt>
    <dgm:pt modelId="{997ECCA4-9A19-4736-B6DA-78AF292F4AAC}" type="sibTrans" cxnId="{9DCAD16B-54F5-414A-97DE-9F322C12B358}">
      <dgm:prSet/>
      <dgm:spPr>
        <a:ln w="28575"/>
      </dgm:spPr>
      <dgm:t>
        <a:bodyPr/>
        <a:lstStyle/>
        <a:p>
          <a:endParaRPr lang="fr-FR" sz="2000"/>
        </a:p>
      </dgm:t>
    </dgm:pt>
    <dgm:pt modelId="{474A9438-153A-4162-B338-1CCD55FB5C0F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Génotypes</a:t>
          </a:r>
          <a:endParaRPr lang="fr-FR" sz="24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143B7D59-236B-4EC9-BDB6-3C2A4CBD29F8}" type="parTrans" cxnId="{EB7DCF82-DF0D-4DF5-98B7-E8F1E64BB9D3}">
      <dgm:prSet/>
      <dgm:spPr/>
      <dgm:t>
        <a:bodyPr/>
        <a:lstStyle/>
        <a:p>
          <a:endParaRPr lang="fr-FR" sz="2000"/>
        </a:p>
      </dgm:t>
    </dgm:pt>
    <dgm:pt modelId="{F0930DE6-BEAB-46D1-91E7-2F6F8C957141}" type="sibTrans" cxnId="{EB7DCF82-DF0D-4DF5-98B7-E8F1E64BB9D3}">
      <dgm:prSet/>
      <dgm:spPr>
        <a:ln w="28575"/>
      </dgm:spPr>
      <dgm:t>
        <a:bodyPr/>
        <a:lstStyle/>
        <a:p>
          <a:endParaRPr lang="fr-FR" sz="2000"/>
        </a:p>
      </dgm:t>
    </dgm:pt>
    <dgm:pt modelId="{2C172AC9-6467-4AD0-8040-F30425F5CE3D}">
      <dgm:prSet phldrT="[Texte]" custT="1"/>
      <dgm:spPr/>
      <dgm:t>
        <a:bodyPr/>
        <a:lstStyle/>
        <a:p>
          <a:r>
            <a:rPr lang="fr-FR" sz="2400" b="1" dirty="0" smtClean="0"/>
            <a:t>Cartes génétiques</a:t>
          </a:r>
          <a:endParaRPr lang="fr-FR" sz="2400" b="1" dirty="0"/>
        </a:p>
      </dgm:t>
    </dgm:pt>
    <dgm:pt modelId="{ACDAC0D3-40AE-4F50-921E-E5481F102842}" type="parTrans" cxnId="{FD71FD83-E180-4E2C-90EF-3EA10E0CC28D}">
      <dgm:prSet/>
      <dgm:spPr/>
      <dgm:t>
        <a:bodyPr/>
        <a:lstStyle/>
        <a:p>
          <a:endParaRPr lang="fr-FR" sz="2000"/>
        </a:p>
      </dgm:t>
    </dgm:pt>
    <dgm:pt modelId="{E5C255B0-14C5-4D9F-AB9D-2CE8A9E0EB05}" type="sibTrans" cxnId="{FD71FD83-E180-4E2C-90EF-3EA10E0CC28D}">
      <dgm:prSet/>
      <dgm:spPr>
        <a:ln w="28575"/>
      </dgm:spPr>
      <dgm:t>
        <a:bodyPr/>
        <a:lstStyle/>
        <a:p>
          <a:endParaRPr lang="fr-FR" sz="2000"/>
        </a:p>
      </dgm:t>
    </dgm:pt>
    <dgm:pt modelId="{405DEB98-B024-4850-928B-58393D100540}" type="pres">
      <dgm:prSet presAssocID="{C96DA811-1397-4FDF-8D13-92559C4EC9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57F3453-B699-4E7B-ADDC-FE982DF8B906}" type="pres">
      <dgm:prSet presAssocID="{6FA5195C-C5B7-4AE6-8A67-04CC1EE855A5}" presName="node" presStyleLbl="node1" presStyleIdx="0" presStyleCnt="5" custScaleX="1153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DE5F1-01B2-4F94-84C3-3CC3FEAA9C7F}" type="pres">
      <dgm:prSet presAssocID="{6FA5195C-C5B7-4AE6-8A67-04CC1EE855A5}" presName="spNode" presStyleCnt="0"/>
      <dgm:spPr/>
      <dgm:t>
        <a:bodyPr/>
        <a:lstStyle/>
        <a:p>
          <a:endParaRPr lang="fr-FR"/>
        </a:p>
      </dgm:t>
    </dgm:pt>
    <dgm:pt modelId="{41F62C86-4ABB-42EE-9A13-2302E5E2EB60}" type="pres">
      <dgm:prSet presAssocID="{4E09104D-514B-4AE3-8F7B-383EC4661F56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5490A65-24F0-4E8E-895A-B975104E1942}" type="pres">
      <dgm:prSet presAssocID="{B5F22F72-C472-4FE9-9EA7-AB5DAA0E86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7DA578-26E7-43CF-B24C-89F19FFC736A}" type="pres">
      <dgm:prSet presAssocID="{B5F22F72-C472-4FE9-9EA7-AB5DAA0E8620}" presName="spNode" presStyleCnt="0"/>
      <dgm:spPr/>
      <dgm:t>
        <a:bodyPr/>
        <a:lstStyle/>
        <a:p>
          <a:endParaRPr lang="fr-FR"/>
        </a:p>
      </dgm:t>
    </dgm:pt>
    <dgm:pt modelId="{FB8C08DA-3977-4778-87BD-859C8ED24E95}" type="pres">
      <dgm:prSet presAssocID="{83642E1F-BDF6-432A-8AD6-F286CFF2B3EB}" presName="sibTrans" presStyleLbl="sibTrans1D1" presStyleIdx="1" presStyleCnt="5"/>
      <dgm:spPr/>
      <dgm:t>
        <a:bodyPr/>
        <a:lstStyle/>
        <a:p>
          <a:endParaRPr lang="fr-FR"/>
        </a:p>
      </dgm:t>
    </dgm:pt>
    <dgm:pt modelId="{697F044D-EB16-44EA-9AB7-79209388774D}" type="pres">
      <dgm:prSet presAssocID="{A4E5BDCC-7572-45A4-871D-21C038568973}" presName="node" presStyleLbl="node1" presStyleIdx="2" presStyleCnt="5" custScaleX="127346" custRadScaleRad="102236" custRadScaleInc="-70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A43A81-3E8B-4BC3-87D5-1519F4DD3C20}" type="pres">
      <dgm:prSet presAssocID="{A4E5BDCC-7572-45A4-871D-21C038568973}" presName="spNode" presStyleCnt="0"/>
      <dgm:spPr/>
      <dgm:t>
        <a:bodyPr/>
        <a:lstStyle/>
        <a:p>
          <a:endParaRPr lang="fr-FR"/>
        </a:p>
      </dgm:t>
    </dgm:pt>
    <dgm:pt modelId="{90BA84B5-B509-4902-9CF8-4813F7BCC792}" type="pres">
      <dgm:prSet presAssocID="{997ECCA4-9A19-4736-B6DA-78AF292F4AAC}" presName="sibTrans" presStyleLbl="sibTrans1D1" presStyleIdx="2" presStyleCnt="5"/>
      <dgm:spPr/>
      <dgm:t>
        <a:bodyPr/>
        <a:lstStyle/>
        <a:p>
          <a:endParaRPr lang="fr-FR"/>
        </a:p>
      </dgm:t>
    </dgm:pt>
    <dgm:pt modelId="{8E8BC439-AE8E-47ED-A3BB-AB59EB9D845E}" type="pres">
      <dgm:prSet presAssocID="{474A9438-153A-4162-B338-1CCD55FB5C0F}" presName="node" presStyleLbl="node1" presStyleIdx="3" presStyleCnt="5" custScaleX="138722" custRadScaleRad="102236" custRadScaleInc="70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20261-1404-4D33-BBE2-42240AA899E2}" type="pres">
      <dgm:prSet presAssocID="{474A9438-153A-4162-B338-1CCD55FB5C0F}" presName="spNode" presStyleCnt="0"/>
      <dgm:spPr/>
      <dgm:t>
        <a:bodyPr/>
        <a:lstStyle/>
        <a:p>
          <a:endParaRPr lang="fr-FR"/>
        </a:p>
      </dgm:t>
    </dgm:pt>
    <dgm:pt modelId="{C915A48A-A909-4BBD-8663-AF295464AE06}" type="pres">
      <dgm:prSet presAssocID="{F0930DE6-BEAB-46D1-91E7-2F6F8C957141}" presName="sibTrans" presStyleLbl="sibTrans1D1" presStyleIdx="3" presStyleCnt="5"/>
      <dgm:spPr/>
      <dgm:t>
        <a:bodyPr/>
        <a:lstStyle/>
        <a:p>
          <a:endParaRPr lang="fr-FR"/>
        </a:p>
      </dgm:t>
    </dgm:pt>
    <dgm:pt modelId="{C69FA353-97B5-4515-866C-1DD7F26B3748}" type="pres">
      <dgm:prSet presAssocID="{2C172AC9-6467-4AD0-8040-F30425F5CE3D}" presName="node" presStyleLbl="node1" presStyleIdx="4" presStyleCnt="5" custScaleX="11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7B124B-F1CF-4D1F-A1D0-34ABE088BA0E}" type="pres">
      <dgm:prSet presAssocID="{2C172AC9-6467-4AD0-8040-F30425F5CE3D}" presName="spNode" presStyleCnt="0"/>
      <dgm:spPr/>
      <dgm:t>
        <a:bodyPr/>
        <a:lstStyle/>
        <a:p>
          <a:endParaRPr lang="fr-FR"/>
        </a:p>
      </dgm:t>
    </dgm:pt>
    <dgm:pt modelId="{43894140-28CD-4DF4-B12E-0C1D17550824}" type="pres">
      <dgm:prSet presAssocID="{E5C255B0-14C5-4D9F-AB9D-2CE8A9E0EB05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8C640013-E5CF-4B36-B93C-5CFCC6F1FE25}" type="presOf" srcId="{83642E1F-BDF6-432A-8AD6-F286CFF2B3EB}" destId="{FB8C08DA-3977-4778-87BD-859C8ED24E95}" srcOrd="0" destOrd="0" presId="urn:microsoft.com/office/officeart/2005/8/layout/cycle6"/>
    <dgm:cxn modelId="{9EDE4A29-361D-43B9-8F6A-BC9034DFCD9C}" type="presOf" srcId="{2C172AC9-6467-4AD0-8040-F30425F5CE3D}" destId="{C69FA353-97B5-4515-866C-1DD7F26B3748}" srcOrd="0" destOrd="0" presId="urn:microsoft.com/office/officeart/2005/8/layout/cycle6"/>
    <dgm:cxn modelId="{EB7DCF82-DF0D-4DF5-98B7-E8F1E64BB9D3}" srcId="{C96DA811-1397-4FDF-8D13-92559C4EC9AA}" destId="{474A9438-153A-4162-B338-1CCD55FB5C0F}" srcOrd="3" destOrd="0" parTransId="{143B7D59-236B-4EC9-BDB6-3C2A4CBD29F8}" sibTransId="{F0930DE6-BEAB-46D1-91E7-2F6F8C957141}"/>
    <dgm:cxn modelId="{FD71FD83-E180-4E2C-90EF-3EA10E0CC28D}" srcId="{C96DA811-1397-4FDF-8D13-92559C4EC9AA}" destId="{2C172AC9-6467-4AD0-8040-F30425F5CE3D}" srcOrd="4" destOrd="0" parTransId="{ACDAC0D3-40AE-4F50-921E-E5481F102842}" sibTransId="{E5C255B0-14C5-4D9F-AB9D-2CE8A9E0EB05}"/>
    <dgm:cxn modelId="{363A2057-991B-45FE-867D-5527BA7B0267}" type="presOf" srcId="{E5C255B0-14C5-4D9F-AB9D-2CE8A9E0EB05}" destId="{43894140-28CD-4DF4-B12E-0C1D17550824}" srcOrd="0" destOrd="0" presId="urn:microsoft.com/office/officeart/2005/8/layout/cycle6"/>
    <dgm:cxn modelId="{8EA6B2C3-8390-4C00-A293-632DCB69537E}" type="presOf" srcId="{F0930DE6-BEAB-46D1-91E7-2F6F8C957141}" destId="{C915A48A-A909-4BBD-8663-AF295464AE06}" srcOrd="0" destOrd="0" presId="urn:microsoft.com/office/officeart/2005/8/layout/cycle6"/>
    <dgm:cxn modelId="{9DCAD16B-54F5-414A-97DE-9F322C12B358}" srcId="{C96DA811-1397-4FDF-8D13-92559C4EC9AA}" destId="{A4E5BDCC-7572-45A4-871D-21C038568973}" srcOrd="2" destOrd="0" parTransId="{4A32A588-F58D-4A9D-8385-F58648AF4250}" sibTransId="{997ECCA4-9A19-4736-B6DA-78AF292F4AAC}"/>
    <dgm:cxn modelId="{5185A2F8-D9CE-4081-A501-969FC4E63D04}" type="presOf" srcId="{B5F22F72-C472-4FE9-9EA7-AB5DAA0E8620}" destId="{45490A65-24F0-4E8E-895A-B975104E1942}" srcOrd="0" destOrd="0" presId="urn:microsoft.com/office/officeart/2005/8/layout/cycle6"/>
    <dgm:cxn modelId="{763FC055-1EBB-4B80-9B74-1E47A149B2A7}" type="presOf" srcId="{997ECCA4-9A19-4736-B6DA-78AF292F4AAC}" destId="{90BA84B5-B509-4902-9CF8-4813F7BCC792}" srcOrd="0" destOrd="0" presId="urn:microsoft.com/office/officeart/2005/8/layout/cycle6"/>
    <dgm:cxn modelId="{30A9AE5D-3782-4849-8405-1C2D4921183F}" type="presOf" srcId="{4E09104D-514B-4AE3-8F7B-383EC4661F56}" destId="{41F62C86-4ABB-42EE-9A13-2302E5E2EB60}" srcOrd="0" destOrd="0" presId="urn:microsoft.com/office/officeart/2005/8/layout/cycle6"/>
    <dgm:cxn modelId="{076FEFCA-F0C3-48CE-AD03-917AFE58ACCC}" type="presOf" srcId="{C96DA811-1397-4FDF-8D13-92559C4EC9AA}" destId="{405DEB98-B024-4850-928B-58393D100540}" srcOrd="0" destOrd="0" presId="urn:microsoft.com/office/officeart/2005/8/layout/cycle6"/>
    <dgm:cxn modelId="{1AE23682-DAA8-4868-834A-F3087D0B7DBA}" srcId="{C96DA811-1397-4FDF-8D13-92559C4EC9AA}" destId="{6FA5195C-C5B7-4AE6-8A67-04CC1EE855A5}" srcOrd="0" destOrd="0" parTransId="{002A275C-BC07-442C-9F5A-4169378D6331}" sibTransId="{4E09104D-514B-4AE3-8F7B-383EC4661F56}"/>
    <dgm:cxn modelId="{FF1F6A71-D8E7-4DF2-91D5-F5A7AE02257C}" type="presOf" srcId="{A4E5BDCC-7572-45A4-871D-21C038568973}" destId="{697F044D-EB16-44EA-9AB7-79209388774D}" srcOrd="0" destOrd="0" presId="urn:microsoft.com/office/officeart/2005/8/layout/cycle6"/>
    <dgm:cxn modelId="{58D7679F-6336-4680-AB93-01E6915AF9E7}" type="presOf" srcId="{6FA5195C-C5B7-4AE6-8A67-04CC1EE855A5}" destId="{557F3453-B699-4E7B-ADDC-FE982DF8B906}" srcOrd="0" destOrd="0" presId="urn:microsoft.com/office/officeart/2005/8/layout/cycle6"/>
    <dgm:cxn modelId="{5765027E-AF50-4EB4-8C41-AF9BF1032BAE}" srcId="{C96DA811-1397-4FDF-8D13-92559C4EC9AA}" destId="{B5F22F72-C472-4FE9-9EA7-AB5DAA0E8620}" srcOrd="1" destOrd="0" parTransId="{D7DDAD10-4EC3-4A81-B7DB-DF7A4197B44E}" sibTransId="{83642E1F-BDF6-432A-8AD6-F286CFF2B3EB}"/>
    <dgm:cxn modelId="{CFB6B180-F5F2-4BF0-A2B8-679965E6AA88}" type="presOf" srcId="{474A9438-153A-4162-B338-1CCD55FB5C0F}" destId="{8E8BC439-AE8E-47ED-A3BB-AB59EB9D845E}" srcOrd="0" destOrd="0" presId="urn:microsoft.com/office/officeart/2005/8/layout/cycle6"/>
    <dgm:cxn modelId="{9B45D419-693D-4825-86A7-46F5D79C458B}" type="presParOf" srcId="{405DEB98-B024-4850-928B-58393D100540}" destId="{557F3453-B699-4E7B-ADDC-FE982DF8B906}" srcOrd="0" destOrd="0" presId="urn:microsoft.com/office/officeart/2005/8/layout/cycle6"/>
    <dgm:cxn modelId="{D67B0F97-C810-43E6-9330-95FA787347B8}" type="presParOf" srcId="{405DEB98-B024-4850-928B-58393D100540}" destId="{FA9DE5F1-01B2-4F94-84C3-3CC3FEAA9C7F}" srcOrd="1" destOrd="0" presId="urn:microsoft.com/office/officeart/2005/8/layout/cycle6"/>
    <dgm:cxn modelId="{ED9AFB7C-8D6F-4BC0-BCB8-801D6F4BE490}" type="presParOf" srcId="{405DEB98-B024-4850-928B-58393D100540}" destId="{41F62C86-4ABB-42EE-9A13-2302E5E2EB60}" srcOrd="2" destOrd="0" presId="urn:microsoft.com/office/officeart/2005/8/layout/cycle6"/>
    <dgm:cxn modelId="{65F158A8-2DC6-47B0-BFD6-FF781B11A757}" type="presParOf" srcId="{405DEB98-B024-4850-928B-58393D100540}" destId="{45490A65-24F0-4E8E-895A-B975104E1942}" srcOrd="3" destOrd="0" presId="urn:microsoft.com/office/officeart/2005/8/layout/cycle6"/>
    <dgm:cxn modelId="{1FF15039-B995-4748-B14B-1FC9760B4636}" type="presParOf" srcId="{405DEB98-B024-4850-928B-58393D100540}" destId="{C27DA578-26E7-43CF-B24C-89F19FFC736A}" srcOrd="4" destOrd="0" presId="urn:microsoft.com/office/officeart/2005/8/layout/cycle6"/>
    <dgm:cxn modelId="{AB5DA643-C38F-424B-8ECA-1DB4B4E87BF2}" type="presParOf" srcId="{405DEB98-B024-4850-928B-58393D100540}" destId="{FB8C08DA-3977-4778-87BD-859C8ED24E95}" srcOrd="5" destOrd="0" presId="urn:microsoft.com/office/officeart/2005/8/layout/cycle6"/>
    <dgm:cxn modelId="{D3A69528-8C8B-4D37-9299-BF131A222A74}" type="presParOf" srcId="{405DEB98-B024-4850-928B-58393D100540}" destId="{697F044D-EB16-44EA-9AB7-79209388774D}" srcOrd="6" destOrd="0" presId="urn:microsoft.com/office/officeart/2005/8/layout/cycle6"/>
    <dgm:cxn modelId="{92EB6214-3E17-4FEB-80F7-B65F1B08020E}" type="presParOf" srcId="{405DEB98-B024-4850-928B-58393D100540}" destId="{52A43A81-3E8B-4BC3-87D5-1519F4DD3C20}" srcOrd="7" destOrd="0" presId="urn:microsoft.com/office/officeart/2005/8/layout/cycle6"/>
    <dgm:cxn modelId="{2A203EFD-6CF0-43D9-86D3-51B383649FA8}" type="presParOf" srcId="{405DEB98-B024-4850-928B-58393D100540}" destId="{90BA84B5-B509-4902-9CF8-4813F7BCC792}" srcOrd="8" destOrd="0" presId="urn:microsoft.com/office/officeart/2005/8/layout/cycle6"/>
    <dgm:cxn modelId="{9D1376EB-0DF8-4490-80B0-6FE0A9CEE65C}" type="presParOf" srcId="{405DEB98-B024-4850-928B-58393D100540}" destId="{8E8BC439-AE8E-47ED-A3BB-AB59EB9D845E}" srcOrd="9" destOrd="0" presId="urn:microsoft.com/office/officeart/2005/8/layout/cycle6"/>
    <dgm:cxn modelId="{755CCE3A-1797-4E88-9CE4-5894CAC4DB98}" type="presParOf" srcId="{405DEB98-B024-4850-928B-58393D100540}" destId="{EBD20261-1404-4D33-BBE2-42240AA899E2}" srcOrd="10" destOrd="0" presId="urn:microsoft.com/office/officeart/2005/8/layout/cycle6"/>
    <dgm:cxn modelId="{220F3694-B131-4747-8BF6-9079CAEEA377}" type="presParOf" srcId="{405DEB98-B024-4850-928B-58393D100540}" destId="{C915A48A-A909-4BBD-8663-AF295464AE06}" srcOrd="11" destOrd="0" presId="urn:microsoft.com/office/officeart/2005/8/layout/cycle6"/>
    <dgm:cxn modelId="{6B477A65-D60C-4746-94C8-18EC0A35EC94}" type="presParOf" srcId="{405DEB98-B024-4850-928B-58393D100540}" destId="{C69FA353-97B5-4515-866C-1DD7F26B3748}" srcOrd="12" destOrd="0" presId="urn:microsoft.com/office/officeart/2005/8/layout/cycle6"/>
    <dgm:cxn modelId="{DBCFC0DE-2386-4F15-A611-E0733DE3F50D}" type="presParOf" srcId="{405DEB98-B024-4850-928B-58393D100540}" destId="{377B124B-F1CF-4D1F-A1D0-34ABE088BA0E}" srcOrd="13" destOrd="0" presId="urn:microsoft.com/office/officeart/2005/8/layout/cycle6"/>
    <dgm:cxn modelId="{98C295B8-1823-4FAB-9D38-2D9BBAABE2E2}" type="presParOf" srcId="{405DEB98-B024-4850-928B-58393D100540}" destId="{43894140-28CD-4DF4-B12E-0C1D1755082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14C300-CF56-42DB-9F57-499D92C377BD}">
      <dsp:nvSpPr>
        <dsp:cNvPr id="0" name=""/>
        <dsp:cNvSpPr/>
      </dsp:nvSpPr>
      <dsp:spPr>
        <a:xfrm rot="5400000">
          <a:off x="-178932" y="182357"/>
          <a:ext cx="1192881" cy="83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i="1" kern="1200" dirty="0" smtClean="0"/>
            <a:t>D</a:t>
          </a:r>
          <a:r>
            <a:rPr lang="fr-FR" sz="2300" i="1" kern="1200" baseline="-25000" dirty="0" smtClean="0"/>
            <a:t>0</a:t>
          </a:r>
          <a:endParaRPr lang="fr-FR" sz="2300" i="1" kern="1200" baseline="-25000" dirty="0"/>
        </a:p>
      </dsp:txBody>
      <dsp:txXfrm rot="5400000">
        <a:off x="-178932" y="182357"/>
        <a:ext cx="1192881" cy="835017"/>
      </dsp:txXfrm>
    </dsp:sp>
    <dsp:sp modelId="{535BBA51-F02A-4ACB-9D44-FDDAC8AB7F4E}">
      <dsp:nvSpPr>
        <dsp:cNvPr id="0" name=""/>
        <dsp:cNvSpPr/>
      </dsp:nvSpPr>
      <dsp:spPr>
        <a:xfrm rot="5400000">
          <a:off x="3486206" y="-2647763"/>
          <a:ext cx="775373" cy="6077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Génération initiale G0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Distance entre locus </a:t>
          </a:r>
          <a:r>
            <a:rPr lang="fr-FR" sz="1800" i="1" kern="1200" dirty="0" smtClean="0"/>
            <a:t>d - </a:t>
          </a:r>
          <a:r>
            <a:rPr lang="fr-FR" sz="1800" kern="1200" dirty="0" smtClean="0"/>
            <a:t>Taux de recombinaison </a:t>
          </a:r>
          <a:r>
            <a:rPr lang="fr-FR" sz="1800" i="1" kern="1200" dirty="0" smtClean="0"/>
            <a:t>c</a:t>
          </a:r>
          <a:endParaRPr lang="fr-FR" sz="1800" i="1" kern="1200" dirty="0"/>
        </a:p>
      </dsp:txBody>
      <dsp:txXfrm rot="5400000">
        <a:off x="3486206" y="-2647763"/>
        <a:ext cx="775373" cy="6077750"/>
      </dsp:txXfrm>
    </dsp:sp>
    <dsp:sp modelId="{6D51ECEE-316F-435E-829D-DA2D832F321D}">
      <dsp:nvSpPr>
        <dsp:cNvPr id="0" name=""/>
        <dsp:cNvSpPr/>
      </dsp:nvSpPr>
      <dsp:spPr>
        <a:xfrm rot="5400000">
          <a:off x="-178932" y="1174555"/>
          <a:ext cx="1192881" cy="83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.</a:t>
          </a:r>
          <a:endParaRPr lang="fr-FR" sz="1000" b="1" kern="1200" dirty="0"/>
        </a:p>
      </dsp:txBody>
      <dsp:txXfrm rot="5400000">
        <a:off x="-178932" y="1174555"/>
        <a:ext cx="1192881" cy="835017"/>
      </dsp:txXfrm>
    </dsp:sp>
    <dsp:sp modelId="{7AC031BA-6ABB-4AE3-9F09-1E9FBB21DE27}">
      <dsp:nvSpPr>
        <dsp:cNvPr id="0" name=""/>
        <dsp:cNvSpPr/>
      </dsp:nvSpPr>
      <dsp:spPr>
        <a:xfrm rot="5400000">
          <a:off x="3486002" y="-1655361"/>
          <a:ext cx="775780" cy="6077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Pas de changement de fréquences alléliques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Diminution du DL : (1-</a:t>
          </a:r>
          <a:r>
            <a:rPr lang="fr-FR" sz="1800" i="1" kern="1200" dirty="0" smtClean="0"/>
            <a:t>r</a:t>
          </a:r>
          <a:r>
            <a:rPr lang="fr-FR" sz="1800" i="0" kern="1200" dirty="0" smtClean="0"/>
            <a:t>) à chaque génération</a:t>
          </a:r>
          <a:endParaRPr lang="fr-FR" sz="1800" kern="1200" dirty="0"/>
        </a:p>
      </dsp:txBody>
      <dsp:txXfrm rot="5400000">
        <a:off x="3486002" y="-1655361"/>
        <a:ext cx="775780" cy="6077750"/>
      </dsp:txXfrm>
    </dsp:sp>
    <dsp:sp modelId="{39D9996F-110B-40D0-9BA3-8F2EB2055029}">
      <dsp:nvSpPr>
        <dsp:cNvPr id="0" name=""/>
        <dsp:cNvSpPr/>
      </dsp:nvSpPr>
      <dsp:spPr>
        <a:xfrm rot="5400000">
          <a:off x="-178932" y="2166753"/>
          <a:ext cx="1192881" cy="835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i="1" kern="1200" dirty="0" err="1" smtClean="0"/>
            <a:t>D</a:t>
          </a:r>
          <a:r>
            <a:rPr lang="fr-FR" sz="2300" i="1" kern="1200" baseline="-25000" dirty="0" err="1" smtClean="0"/>
            <a:t>t</a:t>
          </a:r>
          <a:endParaRPr lang="fr-FR" sz="2300" i="1" kern="1200" baseline="-25000" dirty="0"/>
        </a:p>
      </dsp:txBody>
      <dsp:txXfrm rot="5400000">
        <a:off x="-178932" y="2166753"/>
        <a:ext cx="1192881" cy="835017"/>
      </dsp:txXfrm>
    </dsp:sp>
    <dsp:sp modelId="{55A6FD1B-4F13-4969-B1CC-E5417DF44427}">
      <dsp:nvSpPr>
        <dsp:cNvPr id="0" name=""/>
        <dsp:cNvSpPr/>
      </dsp:nvSpPr>
      <dsp:spPr>
        <a:xfrm rot="5400000">
          <a:off x="3486206" y="-663367"/>
          <a:ext cx="775373" cy="6077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28575" rIns="28575" bIns="2857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500" i="1" kern="1200" dirty="0" err="1" smtClean="0"/>
            <a:t>D</a:t>
          </a:r>
          <a:r>
            <a:rPr lang="fr-FR" sz="4500" i="1" kern="1200" baseline="-25000" dirty="0" err="1" smtClean="0"/>
            <a:t>t</a:t>
          </a:r>
          <a:r>
            <a:rPr lang="fr-FR" sz="4500" kern="1200" dirty="0" smtClean="0"/>
            <a:t>=(1-</a:t>
          </a:r>
          <a:r>
            <a:rPr lang="fr-FR" sz="4500" i="1" kern="1200" dirty="0" smtClean="0"/>
            <a:t>c</a:t>
          </a:r>
          <a:r>
            <a:rPr lang="fr-FR" sz="4500" i="0" kern="1200" dirty="0" smtClean="0"/>
            <a:t>)</a:t>
          </a:r>
          <a:r>
            <a:rPr lang="fr-FR" sz="4500" i="1" kern="1200" baseline="30000" dirty="0" smtClean="0"/>
            <a:t>t</a:t>
          </a:r>
          <a:r>
            <a:rPr lang="fr-FR" sz="4500" i="1" kern="1200" dirty="0" smtClean="0"/>
            <a:t>D</a:t>
          </a:r>
          <a:r>
            <a:rPr lang="fr-FR" sz="4500" i="1" kern="1200" baseline="-25000" dirty="0" smtClean="0"/>
            <a:t>0</a:t>
          </a:r>
          <a:endParaRPr lang="fr-FR" sz="4500" kern="1200" baseline="-25000" dirty="0"/>
        </a:p>
      </dsp:txBody>
      <dsp:txXfrm rot="5400000">
        <a:off x="3486206" y="-663367"/>
        <a:ext cx="775373" cy="60777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566C62-8E47-454C-8AF5-4C3D47C5619A}">
      <dsp:nvSpPr>
        <dsp:cNvPr id="0" name=""/>
        <dsp:cNvSpPr/>
      </dsp:nvSpPr>
      <dsp:spPr>
        <a:xfrm>
          <a:off x="1097088" y="-27777"/>
          <a:ext cx="4958279" cy="4958279"/>
        </a:xfrm>
        <a:prstGeom prst="circularArrow">
          <a:avLst>
            <a:gd name="adj1" fmla="val 5544"/>
            <a:gd name="adj2" fmla="val 330680"/>
            <a:gd name="adj3" fmla="val 13789189"/>
            <a:gd name="adj4" fmla="val 1737789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D2E12-DABE-4B1C-B10C-AB90C42AF381}">
      <dsp:nvSpPr>
        <dsp:cNvPr id="0" name=""/>
        <dsp:cNvSpPr/>
      </dsp:nvSpPr>
      <dsp:spPr>
        <a:xfrm>
          <a:off x="2421986" y="2546"/>
          <a:ext cx="2308483" cy="1154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Structure du DL</a:t>
          </a:r>
          <a:endParaRPr lang="fr-FR" sz="2900" kern="1200" dirty="0"/>
        </a:p>
      </dsp:txBody>
      <dsp:txXfrm>
        <a:off x="2421986" y="2546"/>
        <a:ext cx="2308483" cy="1154241"/>
      </dsp:txXfrm>
    </dsp:sp>
    <dsp:sp modelId="{1C093BE9-A0A3-43D0-A5AE-1E509D1EE21E}">
      <dsp:nvSpPr>
        <dsp:cNvPr id="0" name=""/>
        <dsp:cNvSpPr/>
      </dsp:nvSpPr>
      <dsp:spPr>
        <a:xfrm>
          <a:off x="4432904" y="1463563"/>
          <a:ext cx="2308483" cy="1154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Pedigree</a:t>
          </a:r>
          <a:endParaRPr lang="fr-FR" sz="2900" kern="1200" dirty="0"/>
        </a:p>
      </dsp:txBody>
      <dsp:txXfrm>
        <a:off x="4432904" y="1463563"/>
        <a:ext cx="2308483" cy="1154241"/>
      </dsp:txXfrm>
    </dsp:sp>
    <dsp:sp modelId="{FB4C678D-ED66-4DA5-8B95-3FBCC904FDF3}">
      <dsp:nvSpPr>
        <dsp:cNvPr id="0" name=""/>
        <dsp:cNvSpPr/>
      </dsp:nvSpPr>
      <dsp:spPr>
        <a:xfrm>
          <a:off x="3956208" y="3616165"/>
          <a:ext cx="2308483" cy="1154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Phénotypes</a:t>
          </a:r>
          <a:endParaRPr lang="fr-FR" sz="2900" kern="1200" dirty="0"/>
        </a:p>
      </dsp:txBody>
      <dsp:txXfrm>
        <a:off x="3956208" y="3616165"/>
        <a:ext cx="2308483" cy="1154241"/>
      </dsp:txXfrm>
    </dsp:sp>
    <dsp:sp modelId="{FAC999F5-FA76-4723-AE96-908D32DC49DF}">
      <dsp:nvSpPr>
        <dsp:cNvPr id="0" name=""/>
        <dsp:cNvSpPr/>
      </dsp:nvSpPr>
      <dsp:spPr>
        <a:xfrm>
          <a:off x="936092" y="3616193"/>
          <a:ext cx="2308483" cy="1154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Cartes génétiques</a:t>
          </a:r>
          <a:endParaRPr lang="fr-FR" sz="2900" kern="1200" dirty="0"/>
        </a:p>
      </dsp:txBody>
      <dsp:txXfrm>
        <a:off x="936092" y="3616193"/>
        <a:ext cx="2308483" cy="1154241"/>
      </dsp:txXfrm>
    </dsp:sp>
    <dsp:sp modelId="{AB786F86-6D46-4FBE-9355-5FA6B87102E0}">
      <dsp:nvSpPr>
        <dsp:cNvPr id="0" name=""/>
        <dsp:cNvSpPr/>
      </dsp:nvSpPr>
      <dsp:spPr>
        <a:xfrm>
          <a:off x="411067" y="1463563"/>
          <a:ext cx="2308483" cy="1154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Génotypes</a:t>
          </a:r>
          <a:endParaRPr lang="fr-FR" sz="2900" kern="1200" dirty="0"/>
        </a:p>
      </dsp:txBody>
      <dsp:txXfrm>
        <a:off x="411067" y="1463563"/>
        <a:ext cx="2308483" cy="11542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F3453-B699-4E7B-ADDC-FE982DF8B906}">
      <dsp:nvSpPr>
        <dsp:cNvPr id="0" name=""/>
        <dsp:cNvSpPr/>
      </dsp:nvSpPr>
      <dsp:spPr>
        <a:xfrm>
          <a:off x="3324933" y="736"/>
          <a:ext cx="1715625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Forces évolutives</a:t>
          </a:r>
          <a:endParaRPr lang="fr-FR" sz="2400" b="1" kern="1200" baseline="-25000" dirty="0"/>
        </a:p>
      </dsp:txBody>
      <dsp:txXfrm>
        <a:off x="3324933" y="736"/>
        <a:ext cx="1715625" cy="966415"/>
      </dsp:txXfrm>
    </dsp:sp>
    <dsp:sp modelId="{41F62C86-4ABB-42EE-9A13-2302E5E2EB60}">
      <dsp:nvSpPr>
        <dsp:cNvPr id="0" name=""/>
        <dsp:cNvSpPr/>
      </dsp:nvSpPr>
      <dsp:spPr>
        <a:xfrm>
          <a:off x="225131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798085" y="205353"/>
              </a:moveTo>
              <a:arcTo wR="1931434" hR="1931434" stAng="17799653" swAng="174274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90A65-24F0-4E8E-895A-B975104E1942}">
      <dsp:nvSpPr>
        <dsp:cNvPr id="0" name=""/>
        <dsp:cNvSpPr/>
      </dsp:nvSpPr>
      <dsp:spPr>
        <a:xfrm>
          <a:off x="5276252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Pedigree</a:t>
          </a:r>
          <a:endParaRPr lang="fr-FR" sz="2400" b="1" kern="1200" dirty="0"/>
        </a:p>
      </dsp:txBody>
      <dsp:txXfrm>
        <a:off x="5276252" y="1335324"/>
        <a:ext cx="1486792" cy="966415"/>
      </dsp:txXfrm>
    </dsp:sp>
    <dsp:sp modelId="{FB8C08DA-3977-4778-87BD-859C8ED24E95}">
      <dsp:nvSpPr>
        <dsp:cNvPr id="0" name=""/>
        <dsp:cNvSpPr/>
      </dsp:nvSpPr>
      <dsp:spPr>
        <a:xfrm>
          <a:off x="2256907" y="55593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5065" y="1757996"/>
              </a:moveTo>
              <a:arcTo wR="1931434" hR="1931434" stAng="21290884" swAng="2173567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F044D-EB16-44EA-9AB7-79209388774D}">
      <dsp:nvSpPr>
        <dsp:cNvPr id="0" name=""/>
        <dsp:cNvSpPr/>
      </dsp:nvSpPr>
      <dsp:spPr>
        <a:xfrm>
          <a:off x="4443337" y="3494735"/>
          <a:ext cx="1893371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Phénotypes</a:t>
          </a:r>
          <a:endParaRPr lang="fr-FR" sz="2400" b="1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4443337" y="3494735"/>
        <a:ext cx="1893371" cy="966415"/>
      </dsp:txXfrm>
    </dsp:sp>
    <dsp:sp modelId="{90BA84B5-B509-4902-9CF8-4813F7BCC792}">
      <dsp:nvSpPr>
        <dsp:cNvPr id="0" name=""/>
        <dsp:cNvSpPr/>
      </dsp:nvSpPr>
      <dsp:spPr>
        <a:xfrm>
          <a:off x="2252248" y="52739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86760" y="3845917"/>
              </a:moveTo>
              <a:arcTo wR="1931434" hR="1931434" stAng="4944212" swAng="76342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BC439-AE8E-47ED-A3BB-AB59EB9D845E}">
      <dsp:nvSpPr>
        <dsp:cNvPr id="0" name=""/>
        <dsp:cNvSpPr/>
      </dsp:nvSpPr>
      <dsp:spPr>
        <a:xfrm>
          <a:off x="1944215" y="3494735"/>
          <a:ext cx="2062508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Génotypes</a:t>
          </a:r>
          <a:endParaRPr lang="fr-FR" sz="2400" b="1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1944215" y="3494735"/>
        <a:ext cx="2062508" cy="966415"/>
      </dsp:txXfrm>
    </dsp:sp>
    <dsp:sp modelId="{C915A48A-A909-4BBD-8663-AF295464AE06}">
      <dsp:nvSpPr>
        <dsp:cNvPr id="0" name=""/>
        <dsp:cNvSpPr/>
      </dsp:nvSpPr>
      <dsp:spPr>
        <a:xfrm>
          <a:off x="2245717" y="55593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77161" y="2928338"/>
              </a:moveTo>
              <a:arcTo wR="1931434" hR="1931434" stAng="8935549" swAng="2173567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FA353-97B5-4515-866C-1DD7F26B3748}">
      <dsp:nvSpPr>
        <dsp:cNvPr id="0" name=""/>
        <dsp:cNvSpPr/>
      </dsp:nvSpPr>
      <dsp:spPr>
        <a:xfrm>
          <a:off x="1466554" y="1335324"/>
          <a:ext cx="1758578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Cartes génétiques</a:t>
          </a:r>
          <a:endParaRPr lang="fr-FR" sz="2400" b="1" kern="1200" dirty="0"/>
        </a:p>
      </dsp:txBody>
      <dsp:txXfrm>
        <a:off x="1466554" y="1335324"/>
        <a:ext cx="1758578" cy="966415"/>
      </dsp:txXfrm>
    </dsp:sp>
    <dsp:sp modelId="{43894140-28CD-4DF4-B12E-0C1D17550824}">
      <dsp:nvSpPr>
        <dsp:cNvPr id="0" name=""/>
        <dsp:cNvSpPr/>
      </dsp:nvSpPr>
      <dsp:spPr>
        <a:xfrm>
          <a:off x="225131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5753" y="843205"/>
              </a:moveTo>
              <a:arcTo wR="1931434" hR="1931434" stAng="12857602" swAng="174274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F3453-B699-4E7B-ADDC-FE982DF8B906}">
      <dsp:nvSpPr>
        <dsp:cNvPr id="0" name=""/>
        <dsp:cNvSpPr/>
      </dsp:nvSpPr>
      <dsp:spPr>
        <a:xfrm>
          <a:off x="3324933" y="736"/>
          <a:ext cx="1715625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Forces évolutives</a:t>
          </a:r>
          <a:endParaRPr lang="fr-FR" sz="2400" b="1" kern="1200" baseline="-25000" dirty="0"/>
        </a:p>
      </dsp:txBody>
      <dsp:txXfrm>
        <a:off x="3324933" y="736"/>
        <a:ext cx="1715625" cy="966415"/>
      </dsp:txXfrm>
    </dsp:sp>
    <dsp:sp modelId="{41F62C86-4ABB-42EE-9A13-2302E5E2EB60}">
      <dsp:nvSpPr>
        <dsp:cNvPr id="0" name=""/>
        <dsp:cNvSpPr/>
      </dsp:nvSpPr>
      <dsp:spPr>
        <a:xfrm>
          <a:off x="225131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798085" y="205353"/>
              </a:moveTo>
              <a:arcTo wR="1931434" hR="1931434" stAng="17799653" swAng="174274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90A65-24F0-4E8E-895A-B975104E1942}">
      <dsp:nvSpPr>
        <dsp:cNvPr id="0" name=""/>
        <dsp:cNvSpPr/>
      </dsp:nvSpPr>
      <dsp:spPr>
        <a:xfrm>
          <a:off x="5276252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Pedigree</a:t>
          </a:r>
          <a:endParaRPr lang="fr-FR" sz="2400" b="1" kern="1200" dirty="0"/>
        </a:p>
      </dsp:txBody>
      <dsp:txXfrm>
        <a:off x="5276252" y="1335324"/>
        <a:ext cx="1486792" cy="966415"/>
      </dsp:txXfrm>
    </dsp:sp>
    <dsp:sp modelId="{FB8C08DA-3977-4778-87BD-859C8ED24E95}">
      <dsp:nvSpPr>
        <dsp:cNvPr id="0" name=""/>
        <dsp:cNvSpPr/>
      </dsp:nvSpPr>
      <dsp:spPr>
        <a:xfrm>
          <a:off x="2256907" y="55593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5065" y="1757996"/>
              </a:moveTo>
              <a:arcTo wR="1931434" hR="1931434" stAng="21290884" swAng="2173567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F044D-EB16-44EA-9AB7-79209388774D}">
      <dsp:nvSpPr>
        <dsp:cNvPr id="0" name=""/>
        <dsp:cNvSpPr/>
      </dsp:nvSpPr>
      <dsp:spPr>
        <a:xfrm>
          <a:off x="4443337" y="3494735"/>
          <a:ext cx="1893371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Phénotypes</a:t>
          </a:r>
          <a:endParaRPr lang="fr-FR" sz="2400" b="1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4443337" y="3494735"/>
        <a:ext cx="1893371" cy="966415"/>
      </dsp:txXfrm>
    </dsp:sp>
    <dsp:sp modelId="{90BA84B5-B509-4902-9CF8-4813F7BCC792}">
      <dsp:nvSpPr>
        <dsp:cNvPr id="0" name=""/>
        <dsp:cNvSpPr/>
      </dsp:nvSpPr>
      <dsp:spPr>
        <a:xfrm>
          <a:off x="2252248" y="52739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86760" y="3845917"/>
              </a:moveTo>
              <a:arcTo wR="1931434" hR="1931434" stAng="4944212" swAng="76342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BC439-AE8E-47ED-A3BB-AB59EB9D845E}">
      <dsp:nvSpPr>
        <dsp:cNvPr id="0" name=""/>
        <dsp:cNvSpPr/>
      </dsp:nvSpPr>
      <dsp:spPr>
        <a:xfrm>
          <a:off x="1944215" y="3494735"/>
          <a:ext cx="2062508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Génotypes</a:t>
          </a:r>
          <a:endParaRPr lang="fr-FR" sz="2400" b="1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1944215" y="3494735"/>
        <a:ext cx="2062508" cy="966415"/>
      </dsp:txXfrm>
    </dsp:sp>
    <dsp:sp modelId="{C915A48A-A909-4BBD-8663-AF295464AE06}">
      <dsp:nvSpPr>
        <dsp:cNvPr id="0" name=""/>
        <dsp:cNvSpPr/>
      </dsp:nvSpPr>
      <dsp:spPr>
        <a:xfrm>
          <a:off x="2245717" y="55593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77161" y="2928338"/>
              </a:moveTo>
              <a:arcTo wR="1931434" hR="1931434" stAng="8935549" swAng="2173567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FA353-97B5-4515-866C-1DD7F26B3748}">
      <dsp:nvSpPr>
        <dsp:cNvPr id="0" name=""/>
        <dsp:cNvSpPr/>
      </dsp:nvSpPr>
      <dsp:spPr>
        <a:xfrm>
          <a:off x="1466554" y="1335324"/>
          <a:ext cx="1758578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Cartes génétiques</a:t>
          </a:r>
          <a:endParaRPr lang="fr-FR" sz="2400" b="1" kern="1200" dirty="0"/>
        </a:p>
      </dsp:txBody>
      <dsp:txXfrm>
        <a:off x="1466554" y="1335324"/>
        <a:ext cx="1758578" cy="966415"/>
      </dsp:txXfrm>
    </dsp:sp>
    <dsp:sp modelId="{43894140-28CD-4DF4-B12E-0C1D17550824}">
      <dsp:nvSpPr>
        <dsp:cNvPr id="0" name=""/>
        <dsp:cNvSpPr/>
      </dsp:nvSpPr>
      <dsp:spPr>
        <a:xfrm>
          <a:off x="225131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5753" y="843205"/>
              </a:moveTo>
              <a:arcTo wR="1931434" hR="1931434" stAng="12857602" swAng="174274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F3453-B699-4E7B-ADDC-FE982DF8B906}">
      <dsp:nvSpPr>
        <dsp:cNvPr id="0" name=""/>
        <dsp:cNvSpPr/>
      </dsp:nvSpPr>
      <dsp:spPr>
        <a:xfrm>
          <a:off x="3324933" y="736"/>
          <a:ext cx="1715625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Forces évolutives</a:t>
          </a:r>
          <a:endParaRPr lang="fr-FR" sz="2400" b="1" kern="1200" baseline="-25000" dirty="0"/>
        </a:p>
      </dsp:txBody>
      <dsp:txXfrm>
        <a:off x="3324933" y="736"/>
        <a:ext cx="1715625" cy="966415"/>
      </dsp:txXfrm>
    </dsp:sp>
    <dsp:sp modelId="{41F62C86-4ABB-42EE-9A13-2302E5E2EB60}">
      <dsp:nvSpPr>
        <dsp:cNvPr id="0" name=""/>
        <dsp:cNvSpPr/>
      </dsp:nvSpPr>
      <dsp:spPr>
        <a:xfrm>
          <a:off x="225131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798085" y="205353"/>
              </a:moveTo>
              <a:arcTo wR="1931434" hR="1931434" stAng="17799653" swAng="174274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90A65-24F0-4E8E-895A-B975104E1942}">
      <dsp:nvSpPr>
        <dsp:cNvPr id="0" name=""/>
        <dsp:cNvSpPr/>
      </dsp:nvSpPr>
      <dsp:spPr>
        <a:xfrm>
          <a:off x="5276252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Pedigree</a:t>
          </a:r>
          <a:endParaRPr lang="fr-FR" sz="2400" b="1" kern="1200" dirty="0"/>
        </a:p>
      </dsp:txBody>
      <dsp:txXfrm>
        <a:off x="5276252" y="1335324"/>
        <a:ext cx="1486792" cy="966415"/>
      </dsp:txXfrm>
    </dsp:sp>
    <dsp:sp modelId="{FB8C08DA-3977-4778-87BD-859C8ED24E95}">
      <dsp:nvSpPr>
        <dsp:cNvPr id="0" name=""/>
        <dsp:cNvSpPr/>
      </dsp:nvSpPr>
      <dsp:spPr>
        <a:xfrm>
          <a:off x="2256907" y="55593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5065" y="1757996"/>
              </a:moveTo>
              <a:arcTo wR="1931434" hR="1931434" stAng="21290884" swAng="2173567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F044D-EB16-44EA-9AB7-79209388774D}">
      <dsp:nvSpPr>
        <dsp:cNvPr id="0" name=""/>
        <dsp:cNvSpPr/>
      </dsp:nvSpPr>
      <dsp:spPr>
        <a:xfrm>
          <a:off x="4443337" y="3494735"/>
          <a:ext cx="1893371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Phénotypes</a:t>
          </a:r>
          <a:endParaRPr lang="fr-FR" sz="2400" b="1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4443337" y="3494735"/>
        <a:ext cx="1893371" cy="966415"/>
      </dsp:txXfrm>
    </dsp:sp>
    <dsp:sp modelId="{90BA84B5-B509-4902-9CF8-4813F7BCC792}">
      <dsp:nvSpPr>
        <dsp:cNvPr id="0" name=""/>
        <dsp:cNvSpPr/>
      </dsp:nvSpPr>
      <dsp:spPr>
        <a:xfrm>
          <a:off x="2252248" y="52739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86760" y="3845917"/>
              </a:moveTo>
              <a:arcTo wR="1931434" hR="1931434" stAng="4944212" swAng="76342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BC439-AE8E-47ED-A3BB-AB59EB9D845E}">
      <dsp:nvSpPr>
        <dsp:cNvPr id="0" name=""/>
        <dsp:cNvSpPr/>
      </dsp:nvSpPr>
      <dsp:spPr>
        <a:xfrm>
          <a:off x="1944215" y="3494735"/>
          <a:ext cx="2062508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Génotypes</a:t>
          </a:r>
          <a:endParaRPr lang="fr-FR" sz="2400" b="1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1944215" y="3494735"/>
        <a:ext cx="2062508" cy="966415"/>
      </dsp:txXfrm>
    </dsp:sp>
    <dsp:sp modelId="{C915A48A-A909-4BBD-8663-AF295464AE06}">
      <dsp:nvSpPr>
        <dsp:cNvPr id="0" name=""/>
        <dsp:cNvSpPr/>
      </dsp:nvSpPr>
      <dsp:spPr>
        <a:xfrm>
          <a:off x="2245717" y="55593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77161" y="2928338"/>
              </a:moveTo>
              <a:arcTo wR="1931434" hR="1931434" stAng="8935549" swAng="2173567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FA353-97B5-4515-866C-1DD7F26B3748}">
      <dsp:nvSpPr>
        <dsp:cNvPr id="0" name=""/>
        <dsp:cNvSpPr/>
      </dsp:nvSpPr>
      <dsp:spPr>
        <a:xfrm>
          <a:off x="1466554" y="1335324"/>
          <a:ext cx="1758578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Cartes génétiques</a:t>
          </a:r>
          <a:endParaRPr lang="fr-FR" sz="2400" b="1" kern="1200" dirty="0"/>
        </a:p>
      </dsp:txBody>
      <dsp:txXfrm>
        <a:off x="1466554" y="1335324"/>
        <a:ext cx="1758578" cy="966415"/>
      </dsp:txXfrm>
    </dsp:sp>
    <dsp:sp modelId="{43894140-28CD-4DF4-B12E-0C1D17550824}">
      <dsp:nvSpPr>
        <dsp:cNvPr id="0" name=""/>
        <dsp:cNvSpPr/>
      </dsp:nvSpPr>
      <dsp:spPr>
        <a:xfrm>
          <a:off x="225131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5753" y="843205"/>
              </a:moveTo>
              <a:arcTo wR="1931434" hR="1931434" stAng="12857602" swAng="1742745"/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qgsp.jouy.inra.fr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>Simuler une population à échantillonner et évaluer les meilleures stratégies pour faire évoluer et compléter un dispositif existant afin de gagner en précision et/ou en puissance de détection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l’exemple de LDSO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allélisme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96485" y="1700808"/>
            <a:ext cx="3049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err="1" smtClean="0"/>
              <a:t>D</a:t>
            </a:r>
            <a:r>
              <a:rPr lang="fr-FR" sz="3200" baseline="-25000" dirty="0" err="1" smtClean="0"/>
              <a:t>xy</a:t>
            </a:r>
            <a:r>
              <a:rPr lang="fr-FR" sz="3200" dirty="0" smtClean="0"/>
              <a:t> = f(</a:t>
            </a:r>
            <a:r>
              <a:rPr lang="fr-FR" sz="3200" dirty="0" err="1" smtClean="0"/>
              <a:t>xy</a:t>
            </a:r>
            <a:r>
              <a:rPr lang="fr-FR" sz="3200" dirty="0" smtClean="0"/>
              <a:t>)-f(x)f(y)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4355976" y="1700808"/>
            <a:ext cx="3905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/>
              <a:t>D’</a:t>
            </a:r>
            <a:r>
              <a:rPr lang="fr-FR" sz="3200" dirty="0" smtClean="0"/>
              <a:t> =</a:t>
            </a:r>
            <a:r>
              <a:rPr lang="el-GR" sz="3200" dirty="0" smtClean="0"/>
              <a:t> Σ</a:t>
            </a:r>
            <a:r>
              <a:rPr lang="fr-FR" sz="3200" i="1" baseline="-25000" dirty="0" smtClean="0"/>
              <a:t>x</a:t>
            </a:r>
            <a:r>
              <a:rPr lang="el-GR" sz="3200" dirty="0" smtClean="0"/>
              <a:t>Σ</a:t>
            </a:r>
            <a:r>
              <a:rPr lang="fr-FR" sz="3200" i="1" baseline="-25000" dirty="0" smtClean="0"/>
              <a:t>y</a:t>
            </a:r>
            <a:r>
              <a:rPr lang="fr-FR" sz="3200" i="1" dirty="0" smtClean="0"/>
              <a:t> </a:t>
            </a:r>
            <a:r>
              <a:rPr lang="fr-FR" sz="3200" dirty="0" smtClean="0"/>
              <a:t>f(x)f(y) |</a:t>
            </a:r>
            <a:r>
              <a:rPr lang="fr-FR" sz="3200" i="1" dirty="0" err="1" smtClean="0"/>
              <a:t>D</a:t>
            </a:r>
            <a:r>
              <a:rPr lang="fr-FR" sz="3200" i="1" baseline="-25000" dirty="0" err="1" smtClean="0"/>
              <a:t>xy</a:t>
            </a:r>
            <a:r>
              <a:rPr lang="fr-FR" sz="3200" dirty="0" smtClean="0"/>
              <a:t> | </a:t>
            </a:r>
            <a:endParaRPr lang="fr-FR" sz="3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55576" y="3754775"/>
            <a:ext cx="77903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/>
              <a:t>D’</a:t>
            </a:r>
            <a:r>
              <a:rPr lang="fr-FR" sz="3200" dirty="0" smtClean="0"/>
              <a:t> = DL normalisé</a:t>
            </a:r>
          </a:p>
          <a:p>
            <a:endParaRPr lang="fr-FR" sz="3200" dirty="0" smtClean="0"/>
          </a:p>
          <a:p>
            <a:r>
              <a:rPr lang="fr-FR" sz="3200" dirty="0" smtClean="0"/>
              <a:t>-1&lt;</a:t>
            </a:r>
            <a:r>
              <a:rPr lang="fr-FR" sz="3200" i="1" dirty="0" smtClean="0"/>
              <a:t>D’</a:t>
            </a:r>
            <a:r>
              <a:rPr lang="fr-FR" sz="3200" dirty="0" smtClean="0"/>
              <a:t>&lt;1  </a:t>
            </a:r>
          </a:p>
          <a:p>
            <a:endParaRPr lang="fr-FR" sz="3200" dirty="0" smtClean="0"/>
          </a:p>
          <a:p>
            <a:r>
              <a:rPr lang="fr-FR" sz="3200" dirty="0" smtClean="0"/>
              <a:t>Surestimé si haplotypes manquants </a:t>
            </a:r>
            <a:r>
              <a:rPr lang="fr-FR" dirty="0" smtClean="0">
                <a:solidFill>
                  <a:prstClr val="black"/>
                </a:solidFill>
              </a:rPr>
              <a:t>Zhao et al (2005)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012160" y="6525344"/>
            <a:ext cx="32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Lewontin</a:t>
            </a:r>
            <a:r>
              <a:rPr lang="fr-FR" dirty="0" smtClean="0"/>
              <a:t> (1964); </a:t>
            </a:r>
            <a:r>
              <a:rPr lang="fr-FR" dirty="0" err="1" smtClean="0"/>
              <a:t>Hedrick</a:t>
            </a:r>
            <a:r>
              <a:rPr lang="fr-FR" dirty="0" smtClean="0"/>
              <a:t> (1987)</a:t>
            </a:r>
            <a:endParaRPr lang="fr-FR" dirty="0"/>
          </a:p>
        </p:txBody>
      </p:sp>
      <p:grpSp>
        <p:nvGrpSpPr>
          <p:cNvPr id="4" name="Groupe 16"/>
          <p:cNvGrpSpPr/>
          <p:nvPr/>
        </p:nvGrpSpPr>
        <p:grpSpPr>
          <a:xfrm>
            <a:off x="4063752" y="2597127"/>
            <a:ext cx="4788449" cy="880369"/>
            <a:chOff x="4351784" y="2636912"/>
            <a:chExt cx="4788449" cy="880369"/>
          </a:xfrm>
        </p:grpSpPr>
        <p:sp>
          <p:nvSpPr>
            <p:cNvPr id="13" name="ZoneTexte 12"/>
            <p:cNvSpPr txBox="1"/>
            <p:nvPr/>
          </p:nvSpPr>
          <p:spPr>
            <a:xfrm>
              <a:off x="4351784" y="2824361"/>
              <a:ext cx="1119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max</a:t>
              </a:r>
              <a:r>
                <a:rPr lang="fr-FR" sz="3200" i="1" dirty="0" smtClean="0"/>
                <a:t>=</a:t>
              </a:r>
              <a:endParaRPr lang="fr-FR" sz="32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494683" y="2636912"/>
              <a:ext cx="3645550" cy="88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dirty="0" smtClean="0"/>
                <a:t>min {f(x) f(y)</a:t>
              </a:r>
              <a:r>
                <a:rPr lang="fr-FR" baseline="-25000" dirty="0" smtClean="0"/>
                <a:t> </a:t>
              </a:r>
              <a:r>
                <a:rPr lang="fr-FR" dirty="0" smtClean="0"/>
                <a:t>, (1-f(x))(1-f(y))} si </a:t>
              </a:r>
              <a:r>
                <a:rPr lang="fr-FR" i="1" dirty="0" err="1" smtClean="0"/>
                <a:t>D</a:t>
              </a:r>
              <a:r>
                <a:rPr lang="fr-FR" i="1" baseline="-25000" dirty="0" err="1" smtClean="0"/>
                <a:t>xy</a:t>
              </a:r>
              <a:r>
                <a:rPr lang="fr-FR" baseline="-25000" dirty="0" smtClean="0"/>
                <a:t> </a:t>
              </a:r>
              <a:r>
                <a:rPr lang="fr-FR" dirty="0" smtClean="0"/>
                <a:t>&lt;0</a:t>
              </a:r>
            </a:p>
            <a:p>
              <a:pPr>
                <a:lnSpc>
                  <a:spcPct val="150000"/>
                </a:lnSpc>
              </a:pPr>
              <a:r>
                <a:rPr lang="fr-FR" dirty="0" smtClean="0"/>
                <a:t>min {f(x)(1-f(y))</a:t>
              </a:r>
              <a:r>
                <a:rPr lang="fr-FR" baseline="-25000" dirty="0" smtClean="0"/>
                <a:t> </a:t>
              </a:r>
              <a:r>
                <a:rPr lang="fr-FR" dirty="0" smtClean="0"/>
                <a:t>, (1-f(x))f(y)} si </a:t>
              </a:r>
              <a:r>
                <a:rPr lang="fr-FR" i="1" dirty="0" err="1" smtClean="0"/>
                <a:t>D</a:t>
              </a:r>
              <a:r>
                <a:rPr lang="fr-FR" i="1" baseline="-25000" dirty="0" err="1" smtClean="0"/>
                <a:t>xy</a:t>
              </a:r>
              <a:r>
                <a:rPr lang="fr-FR" baseline="-25000" dirty="0" smtClean="0"/>
                <a:t> </a:t>
              </a:r>
              <a:r>
                <a:rPr lang="fr-FR" dirty="0" smtClean="0"/>
                <a:t>&gt;0</a:t>
              </a:r>
            </a:p>
          </p:txBody>
        </p:sp>
        <p:sp>
          <p:nvSpPr>
            <p:cNvPr id="16" name="Accolade ouvrante 15"/>
            <p:cNvSpPr/>
            <p:nvPr/>
          </p:nvSpPr>
          <p:spPr>
            <a:xfrm>
              <a:off x="5436096" y="2780928"/>
              <a:ext cx="144016" cy="720080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5"/>
          <p:cNvGrpSpPr/>
          <p:nvPr/>
        </p:nvGrpSpPr>
        <p:grpSpPr>
          <a:xfrm>
            <a:off x="1259632" y="2492896"/>
            <a:ext cx="2376264" cy="1088831"/>
            <a:chOff x="1025822" y="2276872"/>
            <a:chExt cx="2037216" cy="1088831"/>
          </a:xfrm>
        </p:grpSpPr>
        <p:sp>
          <p:nvSpPr>
            <p:cNvPr id="18" name="ZoneTexte 17"/>
            <p:cNvSpPr txBox="1"/>
            <p:nvPr/>
          </p:nvSpPr>
          <p:spPr>
            <a:xfrm>
              <a:off x="1025822" y="2564904"/>
              <a:ext cx="10118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xy</a:t>
              </a:r>
              <a:r>
                <a:rPr lang="fr-FR" sz="3200" i="1" dirty="0" smtClean="0"/>
                <a:t>’</a:t>
              </a:r>
              <a:r>
                <a:rPr lang="fr-FR" sz="3200" dirty="0" smtClean="0"/>
                <a:t> = </a:t>
              </a:r>
              <a:endParaRPr lang="fr-FR" sz="32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085596" y="2276872"/>
              <a:ext cx="6687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xy</a:t>
              </a:r>
              <a:r>
                <a:rPr lang="fr-FR" sz="3200" dirty="0" smtClean="0"/>
                <a:t> </a:t>
              </a:r>
              <a:endParaRPr lang="fr-FR" sz="32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096882" y="2780928"/>
              <a:ext cx="783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max</a:t>
              </a:r>
              <a:endParaRPr lang="fr-FR" sz="3200" baseline="-25000" dirty="0"/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1954493" y="2852936"/>
              <a:ext cx="11085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allélisme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96485" y="1700808"/>
            <a:ext cx="3049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err="1" smtClean="0"/>
              <a:t>D</a:t>
            </a:r>
            <a:r>
              <a:rPr lang="fr-FR" sz="3200" baseline="-25000" dirty="0" err="1" smtClean="0"/>
              <a:t>xy</a:t>
            </a:r>
            <a:r>
              <a:rPr lang="fr-FR" sz="3200" dirty="0" smtClean="0"/>
              <a:t> = f(</a:t>
            </a:r>
            <a:r>
              <a:rPr lang="fr-FR" sz="3200" dirty="0" err="1" smtClean="0"/>
              <a:t>xy</a:t>
            </a:r>
            <a:r>
              <a:rPr lang="fr-FR" sz="3200" dirty="0" smtClean="0"/>
              <a:t>)-f(x)f(y)</a:t>
            </a:r>
            <a:endParaRPr lang="fr-FR" sz="3200" dirty="0"/>
          </a:p>
        </p:txBody>
      </p:sp>
      <p:grpSp>
        <p:nvGrpSpPr>
          <p:cNvPr id="3" name="Groupe 15"/>
          <p:cNvGrpSpPr/>
          <p:nvPr/>
        </p:nvGrpSpPr>
        <p:grpSpPr>
          <a:xfrm>
            <a:off x="4856925" y="1412776"/>
            <a:ext cx="2376264" cy="1088831"/>
            <a:chOff x="1025822" y="2276872"/>
            <a:chExt cx="2037216" cy="1088831"/>
          </a:xfrm>
        </p:grpSpPr>
        <p:sp>
          <p:nvSpPr>
            <p:cNvPr id="7" name="ZoneTexte 6"/>
            <p:cNvSpPr txBox="1"/>
            <p:nvPr/>
          </p:nvSpPr>
          <p:spPr>
            <a:xfrm>
              <a:off x="1025822" y="2564904"/>
              <a:ext cx="8495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i="1" dirty="0" smtClean="0"/>
                <a:t>χ</a:t>
              </a:r>
              <a:r>
                <a:rPr lang="fr-FR" sz="3200" i="1" dirty="0" smtClean="0"/>
                <a:t>²’</a:t>
              </a:r>
              <a:r>
                <a:rPr lang="fr-FR" sz="3200" dirty="0" smtClean="0"/>
                <a:t> = </a:t>
              </a:r>
              <a:endParaRPr lang="fr-FR" sz="32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085596" y="2276872"/>
              <a:ext cx="4771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smtClean="0"/>
                <a:t>r</a:t>
              </a:r>
              <a:r>
                <a:rPr lang="fr-FR" sz="3200" dirty="0" smtClean="0"/>
                <a:t>² </a:t>
              </a:r>
              <a:endParaRPr lang="fr-FR" sz="32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979239" y="2780928"/>
              <a:ext cx="5925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smtClean="0"/>
                <a:t>L-1</a:t>
              </a:r>
              <a:endParaRPr lang="fr-FR" sz="3200" baseline="-25000" dirty="0"/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1691680" y="2852936"/>
              <a:ext cx="13713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683568" y="3212976"/>
            <a:ext cx="8074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/>
              <a:t>L  </a:t>
            </a:r>
            <a:r>
              <a:rPr lang="fr-FR" sz="3200" dirty="0" smtClean="0"/>
              <a:t>= nombre d’allèles minimum de chaque locus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452320" y="6525344"/>
            <a:ext cx="1704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Yamazaki</a:t>
            </a:r>
            <a:r>
              <a:rPr lang="fr-FR" dirty="0" smtClean="0"/>
              <a:t> (1977)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683568" y="4221088"/>
            <a:ext cx="7285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3200" dirty="0" smtClean="0">
                <a:solidFill>
                  <a:prstClr val="black"/>
                </a:solidFill>
              </a:rPr>
              <a:t>Sous hypothèse d’équilibre de liaison </a:t>
            </a:r>
            <a:r>
              <a:rPr lang="fr-FR" sz="3200" dirty="0" smtClean="0">
                <a:solidFill>
                  <a:prstClr val="black"/>
                </a:solidFill>
                <a:sym typeface="Wingdings" pitchFamily="2" charset="2"/>
              </a:rPr>
              <a:t> </a:t>
            </a:r>
            <a:r>
              <a:rPr lang="el-GR" sz="3200" dirty="0" smtClean="0">
                <a:solidFill>
                  <a:prstClr val="black"/>
                </a:solidFill>
                <a:sym typeface="Wingdings" pitchFamily="2" charset="2"/>
              </a:rPr>
              <a:t>χ</a:t>
            </a:r>
            <a:r>
              <a:rPr lang="fr-FR" sz="3200" dirty="0" smtClean="0">
                <a:solidFill>
                  <a:prstClr val="black"/>
                </a:solidFill>
                <a:sym typeface="Wingdings" pitchFamily="2" charset="2"/>
              </a:rPr>
              <a:t>²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5576" y="5148481"/>
            <a:ext cx="5620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i="1" dirty="0" smtClean="0"/>
              <a:t>χ</a:t>
            </a:r>
            <a:r>
              <a:rPr lang="fr-FR" sz="3200" i="1" dirty="0" smtClean="0"/>
              <a:t>²’</a:t>
            </a:r>
            <a:r>
              <a:rPr lang="fr-FR" sz="3200" dirty="0" smtClean="0"/>
              <a:t> = </a:t>
            </a:r>
            <a:r>
              <a:rPr lang="fr-FR" sz="3200" i="1" dirty="0" smtClean="0"/>
              <a:t>r² </a:t>
            </a:r>
            <a:r>
              <a:rPr lang="fr-FR" sz="3200" dirty="0" smtClean="0"/>
              <a:t>si 2 allèles à chaque locus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mesures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19238"/>
            <a:ext cx="7406112" cy="479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structure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 dirty="0" smtClean="0">
              <a:sym typeface="Wingdings" pitchFamily="2" charset="2"/>
            </a:endParaRP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Mesures de DL :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	1) échantillonnage aléatoire des chromosomes dans la population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	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	2) individus non apparentés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164288" y="6516052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Mangin et al (2012)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96485" y="1700808"/>
            <a:ext cx="3047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err="1" smtClean="0"/>
              <a:t>D</a:t>
            </a:r>
            <a:r>
              <a:rPr lang="fr-FR" sz="3200" i="1" baseline="-25000" dirty="0" err="1" smtClean="0"/>
              <a:t>xy</a:t>
            </a:r>
            <a:r>
              <a:rPr lang="fr-FR" sz="3200" dirty="0" smtClean="0"/>
              <a:t> = f(</a:t>
            </a:r>
            <a:r>
              <a:rPr lang="fr-FR" sz="3200" dirty="0" err="1" smtClean="0"/>
              <a:t>xy</a:t>
            </a:r>
            <a:r>
              <a:rPr lang="fr-FR" sz="3200" dirty="0" smtClean="0"/>
              <a:t>)-f(x)f(y)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déséquilibre de liaison : &gt;2 locus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ym typeface="Wingdings" pitchFamily="2" charset="2"/>
              </a:rPr>
              <a:t>Travailler sur les haplotypes pour se ramener à 2 </a:t>
            </a:r>
            <a:r>
              <a:rPr lang="fr-FR" dirty="0" err="1" smtClean="0">
                <a:sym typeface="Wingdings" pitchFamily="2" charset="2"/>
              </a:rPr>
              <a:t>loci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multialléliques</a:t>
            </a:r>
            <a:endParaRPr lang="fr-FR" dirty="0" smtClean="0">
              <a:sym typeface="Wingdings" pitchFamily="2" charset="2"/>
            </a:endParaRP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Mesures liées à la notion d’identité par descendance (IBD)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« Chromosome Segment </a:t>
            </a:r>
            <a:r>
              <a:rPr lang="fr-FR" dirty="0" err="1" smtClean="0">
                <a:sym typeface="Wingdings" pitchFamily="2" charset="2"/>
              </a:rPr>
              <a:t>Homozygosity</a:t>
            </a:r>
            <a:r>
              <a:rPr lang="fr-FR" dirty="0" smtClean="0">
                <a:sym typeface="Wingdings" pitchFamily="2" charset="2"/>
              </a:rPr>
              <a:t> » </a:t>
            </a:r>
            <a:r>
              <a:rPr lang="fr-FR" sz="1600" dirty="0" smtClean="0">
                <a:sym typeface="Wingdings" pitchFamily="2" charset="2"/>
              </a:rPr>
              <a:t>Hayes et al 2003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« </a:t>
            </a:r>
            <a:r>
              <a:rPr lang="fr-FR" dirty="0" err="1" smtClean="0">
                <a:sym typeface="Wingdings" pitchFamily="2" charset="2"/>
              </a:rPr>
              <a:t>Decay</a:t>
            </a:r>
            <a:r>
              <a:rPr lang="fr-FR" dirty="0" smtClean="0">
                <a:sym typeface="Wingdings" pitchFamily="2" charset="2"/>
              </a:rPr>
              <a:t> Haplotype Sharing » </a:t>
            </a:r>
            <a:r>
              <a:rPr lang="fr-FR" sz="1600" dirty="0" smtClean="0">
                <a:sym typeface="Wingdings" pitchFamily="2" charset="2"/>
              </a:rPr>
              <a:t>Mc </a:t>
            </a:r>
            <a:r>
              <a:rPr lang="fr-FR" sz="1600" dirty="0" err="1" smtClean="0">
                <a:sym typeface="Wingdings" pitchFamily="2" charset="2"/>
              </a:rPr>
              <a:t>Peek</a:t>
            </a:r>
            <a:r>
              <a:rPr lang="fr-FR" sz="1600" dirty="0" smtClean="0">
                <a:sym typeface="Wingdings" pitchFamily="2" charset="2"/>
              </a:rPr>
              <a:t> et </a:t>
            </a:r>
            <a:r>
              <a:rPr lang="fr-FR" sz="1600" dirty="0" err="1" smtClean="0">
                <a:sym typeface="Wingdings" pitchFamily="2" charset="2"/>
              </a:rPr>
              <a:t>Strahs</a:t>
            </a:r>
            <a:r>
              <a:rPr lang="fr-FR" sz="1600" dirty="0" smtClean="0">
                <a:sym typeface="Wingdings" pitchFamily="2" charset="2"/>
              </a:rPr>
              <a:t> (1999)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données non </a:t>
            </a:r>
            <a:r>
              <a:rPr lang="fr-FR" dirty="0" err="1" smtClean="0"/>
              <a:t>phasées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/>
          <a:lstStyle/>
          <a:p>
            <a:r>
              <a:rPr lang="fr-FR" dirty="0" smtClean="0">
                <a:sym typeface="Wingdings" pitchFamily="2" charset="2"/>
              </a:rPr>
              <a:t>Si phases non disponibles, calculs génotypiques (estimations par EM) </a:t>
            </a:r>
            <a:r>
              <a:rPr lang="fr-FR" sz="2800" dirty="0" smtClean="0">
                <a:sym typeface="Wingdings" pitchFamily="2" charset="2"/>
              </a:rPr>
              <a:t>  </a:t>
            </a:r>
            <a:r>
              <a:rPr lang="fr-FR" sz="2800" i="1" dirty="0" err="1" smtClean="0">
                <a:sym typeface="Wingdings" pitchFamily="2" charset="2"/>
              </a:rPr>
              <a:t>r</a:t>
            </a:r>
            <a:r>
              <a:rPr lang="fr-FR" sz="2800" baseline="-25000" dirty="0" err="1" smtClean="0">
                <a:sym typeface="Wingdings" pitchFamily="2" charset="2"/>
              </a:rPr>
              <a:t>génotypes</a:t>
            </a:r>
            <a:r>
              <a:rPr lang="fr-FR" sz="2800" dirty="0" smtClean="0">
                <a:sym typeface="Wingdings" pitchFamily="2" charset="2"/>
              </a:rPr>
              <a:t> ≈ </a:t>
            </a:r>
            <a:r>
              <a:rPr lang="fr-FR" sz="2800" i="1" dirty="0" err="1" smtClean="0">
                <a:sym typeface="Wingdings" pitchFamily="2" charset="2"/>
              </a:rPr>
              <a:t>r</a:t>
            </a:r>
            <a:r>
              <a:rPr lang="fr-FR" sz="2800" baseline="-25000" dirty="0" err="1" smtClean="0">
                <a:sym typeface="Wingdings" pitchFamily="2" charset="2"/>
              </a:rPr>
              <a:t>haplotypes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7790901" y="6211669"/>
            <a:ext cx="1461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Rogers </a:t>
            </a:r>
          </a:p>
          <a:p>
            <a:r>
              <a:rPr lang="fr-FR" dirty="0" smtClean="0"/>
              <a:t>&amp; </a:t>
            </a:r>
            <a:r>
              <a:rPr lang="fr-FR" dirty="0" err="1" smtClean="0"/>
              <a:t>Huff</a:t>
            </a:r>
            <a:r>
              <a:rPr lang="fr-FR" dirty="0" smtClean="0"/>
              <a:t> (2010)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427984" y="2636912"/>
            <a:ext cx="4298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 si accouplements aléatoires (Weir (1998))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3" y="2984100"/>
            <a:ext cx="7869785" cy="387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Forces évolutives et déséquilibre de liaison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Mutation</a:t>
            </a:r>
          </a:p>
          <a:p>
            <a:r>
              <a:rPr lang="fr-FR" dirty="0" smtClean="0"/>
              <a:t>Dérive</a:t>
            </a:r>
          </a:p>
          <a:p>
            <a:r>
              <a:rPr lang="fr-FR" dirty="0" smtClean="0"/>
              <a:t>Sélection</a:t>
            </a:r>
          </a:p>
          <a:p>
            <a:r>
              <a:rPr lang="fr-FR" dirty="0" smtClean="0"/>
              <a:t>Mélanges de populations &amp; migrations</a:t>
            </a:r>
          </a:p>
          <a:p>
            <a:endParaRPr lang="fr-FR" dirty="0" smtClean="0"/>
          </a:p>
          <a:p>
            <a:r>
              <a:rPr lang="fr-FR" sz="2800" dirty="0" smtClean="0"/>
              <a:t>Croissance démographique…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39317" y="6444044"/>
            <a:ext cx="896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DL utilisé pour estimer les évènements historiques (revue Barton 2011, ex Gautier et al, 2007)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Mutations et déséquilibre de liaison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83568" y="3047814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971600" y="3983918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395536" y="2687774"/>
            <a:ext cx="2592288" cy="162016"/>
            <a:chOff x="4716016" y="2348880"/>
            <a:chExt cx="2592288" cy="21602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4427984" y="2327734"/>
            <a:ext cx="2592288" cy="165163"/>
            <a:chOff x="5796136" y="2129714"/>
            <a:chExt cx="2592288" cy="165163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912424" y="2132861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467544" y="1607654"/>
            <a:ext cx="2592288" cy="162016"/>
            <a:chOff x="539552" y="1484784"/>
            <a:chExt cx="2592288" cy="216024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4283968" y="4199942"/>
            <a:ext cx="2600672" cy="162016"/>
            <a:chOff x="2123728" y="3861048"/>
            <a:chExt cx="2600672" cy="21602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2132112" y="3861048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2123728" y="3861048"/>
              <a:ext cx="79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5940152" y="3336705"/>
            <a:ext cx="2592288" cy="165927"/>
            <a:chOff x="611560" y="3276600"/>
            <a:chExt cx="2592288" cy="22123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611560" y="3276600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1619672" y="3281810"/>
              <a:ext cx="79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2123728" y="3623878"/>
            <a:ext cx="2592288" cy="162016"/>
            <a:chOff x="1979712" y="2852936"/>
            <a:chExt cx="2592288" cy="216024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1979712" y="2852936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3347864" y="2852936"/>
              <a:ext cx="115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5220072" y="2039702"/>
            <a:ext cx="2592288" cy="162016"/>
            <a:chOff x="4474840" y="1916832"/>
            <a:chExt cx="2592288" cy="216024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4474840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5724232" y="1916832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5652120" y="2615766"/>
            <a:ext cx="2592288" cy="162016"/>
            <a:chOff x="1259632" y="1916832"/>
            <a:chExt cx="2592288" cy="21602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259632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1871824" y="1916832"/>
              <a:ext cx="111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5364088" y="3911914"/>
            <a:ext cx="2592288" cy="162016"/>
            <a:chOff x="5148064" y="2924944"/>
            <a:chExt cx="2592288" cy="216024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5148064" y="2924944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6588224" y="2924944"/>
              <a:ext cx="324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3" name="Rectangle à coins arrondis 62"/>
          <p:cNvSpPr/>
          <p:nvPr/>
        </p:nvSpPr>
        <p:spPr>
          <a:xfrm>
            <a:off x="251520" y="4271950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3491880" y="4487974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5" name="Groupe 64"/>
          <p:cNvGrpSpPr/>
          <p:nvPr/>
        </p:nvGrpSpPr>
        <p:grpSpPr>
          <a:xfrm>
            <a:off x="3275856" y="2831790"/>
            <a:ext cx="2592288" cy="162016"/>
            <a:chOff x="4716016" y="2348880"/>
            <a:chExt cx="2592288" cy="216024"/>
          </a:xfrm>
        </p:grpSpPr>
        <p:sp>
          <p:nvSpPr>
            <p:cNvPr id="66" name="Rectangle à coins arrondis 65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à coins arrondis 66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6228184" y="2974190"/>
            <a:ext cx="2592288" cy="163632"/>
            <a:chOff x="5796136" y="2128098"/>
            <a:chExt cx="2592288" cy="163632"/>
          </a:xfrm>
        </p:grpSpPr>
        <p:sp>
          <p:nvSpPr>
            <p:cNvPr id="69" name="Rectangle à coins arrondis 68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à coins arrondis 69"/>
            <p:cNvSpPr/>
            <p:nvPr/>
          </p:nvSpPr>
          <p:spPr>
            <a:xfrm>
              <a:off x="6912424" y="2128098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971600" y="2326851"/>
            <a:ext cx="2592288" cy="162016"/>
            <a:chOff x="539552" y="1484784"/>
            <a:chExt cx="2592288" cy="216024"/>
          </a:xfrm>
        </p:grpSpPr>
        <p:sp>
          <p:nvSpPr>
            <p:cNvPr id="72" name="Rectangle à coins arrondis 71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1619672" y="3335846"/>
            <a:ext cx="2600672" cy="162016"/>
            <a:chOff x="2123728" y="3861048"/>
            <a:chExt cx="2600672" cy="216024"/>
          </a:xfrm>
        </p:grpSpPr>
        <p:sp>
          <p:nvSpPr>
            <p:cNvPr id="75" name="Rectangle à coins arrondis 74"/>
            <p:cNvSpPr/>
            <p:nvPr/>
          </p:nvSpPr>
          <p:spPr>
            <a:xfrm>
              <a:off x="2132112" y="3861048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à coins arrondis 75"/>
            <p:cNvSpPr/>
            <p:nvPr/>
          </p:nvSpPr>
          <p:spPr>
            <a:xfrm>
              <a:off x="2123728" y="3861048"/>
              <a:ext cx="79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5148064" y="3623881"/>
            <a:ext cx="2592288" cy="162884"/>
            <a:chOff x="611560" y="3275448"/>
            <a:chExt cx="2592288" cy="217176"/>
          </a:xfrm>
        </p:grpSpPr>
        <p:sp>
          <p:nvSpPr>
            <p:cNvPr id="78" name="Rectangle à coins arrondis 77"/>
            <p:cNvSpPr/>
            <p:nvPr/>
          </p:nvSpPr>
          <p:spPr>
            <a:xfrm>
              <a:off x="611560" y="3276600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à coins arrondis 78"/>
            <p:cNvSpPr/>
            <p:nvPr/>
          </p:nvSpPr>
          <p:spPr>
            <a:xfrm>
              <a:off x="1619672" y="3275448"/>
              <a:ext cx="792000" cy="2160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0" name="Groupe 79"/>
          <p:cNvGrpSpPr/>
          <p:nvPr/>
        </p:nvGrpSpPr>
        <p:grpSpPr>
          <a:xfrm>
            <a:off x="395536" y="4559982"/>
            <a:ext cx="2592288" cy="162016"/>
            <a:chOff x="1979712" y="2852936"/>
            <a:chExt cx="2592288" cy="216024"/>
          </a:xfrm>
        </p:grpSpPr>
        <p:sp>
          <p:nvSpPr>
            <p:cNvPr id="81" name="Rectangle à coins arrondis 80"/>
            <p:cNvSpPr/>
            <p:nvPr/>
          </p:nvSpPr>
          <p:spPr>
            <a:xfrm>
              <a:off x="1979712" y="2852936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à coins arrondis 81"/>
            <p:cNvSpPr/>
            <p:nvPr/>
          </p:nvSpPr>
          <p:spPr>
            <a:xfrm>
              <a:off x="3347864" y="2852936"/>
              <a:ext cx="115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5652120" y="1679662"/>
            <a:ext cx="2592288" cy="162016"/>
            <a:chOff x="4474840" y="1916832"/>
            <a:chExt cx="2592288" cy="216024"/>
          </a:xfrm>
        </p:grpSpPr>
        <p:sp>
          <p:nvSpPr>
            <p:cNvPr id="84" name="Rectangle à coins arrondis 83"/>
            <p:cNvSpPr/>
            <p:nvPr/>
          </p:nvSpPr>
          <p:spPr>
            <a:xfrm>
              <a:off x="4474840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à coins arrondis 84"/>
            <p:cNvSpPr/>
            <p:nvPr/>
          </p:nvSpPr>
          <p:spPr>
            <a:xfrm>
              <a:off x="5724232" y="1916832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2267744" y="1967694"/>
            <a:ext cx="2592288" cy="162016"/>
            <a:chOff x="1259632" y="1916832"/>
            <a:chExt cx="2592288" cy="216024"/>
          </a:xfrm>
        </p:grpSpPr>
        <p:sp>
          <p:nvSpPr>
            <p:cNvPr id="87" name="Rectangle à coins arrondis 86"/>
            <p:cNvSpPr/>
            <p:nvPr/>
          </p:nvSpPr>
          <p:spPr>
            <a:xfrm>
              <a:off x="1259632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à coins arrondis 87"/>
            <p:cNvSpPr/>
            <p:nvPr/>
          </p:nvSpPr>
          <p:spPr>
            <a:xfrm>
              <a:off x="1871824" y="1916832"/>
              <a:ext cx="111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5292080" y="4776006"/>
            <a:ext cx="2592288" cy="162016"/>
            <a:chOff x="5148064" y="2924944"/>
            <a:chExt cx="2592288" cy="216024"/>
          </a:xfrm>
        </p:grpSpPr>
        <p:sp>
          <p:nvSpPr>
            <p:cNvPr id="90" name="Rectangle à coins arrondis 89"/>
            <p:cNvSpPr/>
            <p:nvPr/>
          </p:nvSpPr>
          <p:spPr>
            <a:xfrm>
              <a:off x="5148064" y="2924944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à coins arrondis 90"/>
            <p:cNvSpPr/>
            <p:nvPr/>
          </p:nvSpPr>
          <p:spPr>
            <a:xfrm>
              <a:off x="6588224" y="2924944"/>
              <a:ext cx="324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1259632" y="4920022"/>
            <a:ext cx="2592288" cy="162016"/>
            <a:chOff x="4716016" y="2348880"/>
            <a:chExt cx="2592288" cy="216024"/>
          </a:xfrm>
        </p:grpSpPr>
        <p:sp>
          <p:nvSpPr>
            <p:cNvPr id="93" name="Rectangle à coins arrondis 92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à coins arrondis 93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067944" y="5157192"/>
            <a:ext cx="2592288" cy="162875"/>
            <a:chOff x="611560" y="3275459"/>
            <a:chExt cx="2592288" cy="217165"/>
          </a:xfrm>
        </p:grpSpPr>
        <p:sp>
          <p:nvSpPr>
            <p:cNvPr id="96" name="Rectangle à coins arrondis 95"/>
            <p:cNvSpPr/>
            <p:nvPr/>
          </p:nvSpPr>
          <p:spPr>
            <a:xfrm>
              <a:off x="611560" y="3276600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 à coins arrondis 96"/>
            <p:cNvSpPr/>
            <p:nvPr/>
          </p:nvSpPr>
          <p:spPr>
            <a:xfrm>
              <a:off x="1619672" y="3275459"/>
              <a:ext cx="79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8" name="Groupe 97"/>
          <p:cNvGrpSpPr/>
          <p:nvPr/>
        </p:nvGrpSpPr>
        <p:grpSpPr>
          <a:xfrm>
            <a:off x="467544" y="1203130"/>
            <a:ext cx="2592288" cy="162017"/>
            <a:chOff x="5796136" y="2129713"/>
            <a:chExt cx="2592288" cy="162017"/>
          </a:xfrm>
        </p:grpSpPr>
        <p:sp>
          <p:nvSpPr>
            <p:cNvPr id="99" name="Rectangle à coins arrondis 98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à coins arrondis 99"/>
            <p:cNvSpPr/>
            <p:nvPr/>
          </p:nvSpPr>
          <p:spPr>
            <a:xfrm>
              <a:off x="6912424" y="2129713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3347864" y="1390013"/>
            <a:ext cx="2592288" cy="163633"/>
            <a:chOff x="5796136" y="2128097"/>
            <a:chExt cx="2592288" cy="163633"/>
          </a:xfrm>
        </p:grpSpPr>
        <p:sp>
          <p:nvSpPr>
            <p:cNvPr id="102" name="Rectangle à coins arrondis 101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Rectangle à coins arrondis 102"/>
            <p:cNvSpPr/>
            <p:nvPr/>
          </p:nvSpPr>
          <p:spPr>
            <a:xfrm>
              <a:off x="6912424" y="2128097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3" name="Étoile à 5 branches 32"/>
          <p:cNvSpPr>
            <a:spLocks noChangeAspect="1"/>
          </p:cNvSpPr>
          <p:nvPr/>
        </p:nvSpPr>
        <p:spPr>
          <a:xfrm>
            <a:off x="2123728" y="2211410"/>
            <a:ext cx="360923" cy="36092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6" name="Groupe 105"/>
          <p:cNvGrpSpPr/>
          <p:nvPr/>
        </p:nvGrpSpPr>
        <p:grpSpPr>
          <a:xfrm>
            <a:off x="272803" y="5661248"/>
            <a:ext cx="4479624" cy="720963"/>
            <a:chOff x="251520" y="5805264"/>
            <a:chExt cx="4479624" cy="720963"/>
          </a:xfrm>
        </p:grpSpPr>
        <p:sp>
          <p:nvSpPr>
            <p:cNvPr id="104" name="ZoneTexte 103"/>
            <p:cNvSpPr txBox="1"/>
            <p:nvPr/>
          </p:nvSpPr>
          <p:spPr>
            <a:xfrm>
              <a:off x="251520" y="5805264"/>
              <a:ext cx="44796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Wingdings"/>
                <a:buChar char="è"/>
              </a:pPr>
              <a:r>
                <a:rPr lang="fr-FR" sz="2000" dirty="0" smtClean="0">
                  <a:sym typeface="Wingdings" pitchFamily="2" charset="2"/>
                </a:rPr>
                <a:t>Création d’un nouvel haplotype   14 </a:t>
              </a:r>
            </a:p>
            <a:p>
              <a:pPr>
                <a:buFont typeface="Wingdings"/>
                <a:buChar char="è"/>
              </a:pPr>
              <a:r>
                <a:rPr lang="fr-FR" sz="2000" dirty="0" smtClean="0">
                  <a:sym typeface="Wingdings" pitchFamily="2" charset="2"/>
                </a:rPr>
                <a:t>DL complet avec </a:t>
              </a:r>
              <a:endParaRPr lang="fr-FR" sz="2000" dirty="0"/>
            </a:p>
          </p:txBody>
        </p:sp>
        <p:sp>
          <p:nvSpPr>
            <p:cNvPr id="105" name="Étoile à 5 branches 104"/>
            <p:cNvSpPr>
              <a:spLocks noChangeAspect="1"/>
            </p:cNvSpPr>
            <p:nvPr/>
          </p:nvSpPr>
          <p:spPr>
            <a:xfrm>
              <a:off x="2411760" y="6165304"/>
              <a:ext cx="360923" cy="36092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4999419" y="5661248"/>
            <a:ext cx="33890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Disparition </a:t>
            </a:r>
          </a:p>
          <a:p>
            <a:pPr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Augmentation de fréquence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animBg="1"/>
      <p:bldP spid="1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Dérive, </a:t>
            </a:r>
            <a:r>
              <a:rPr lang="fr-FR" i="1" dirty="0" smtClean="0"/>
              <a:t>N</a:t>
            </a:r>
            <a:r>
              <a:rPr lang="fr-FR" i="1" baseline="-25000" dirty="0" smtClean="0"/>
              <a:t>e</a:t>
            </a:r>
            <a:r>
              <a:rPr lang="fr-FR" dirty="0" smtClean="0"/>
              <a:t>, et déséquilibre de liaison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83568" y="3212976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971600" y="4203088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8"/>
          <p:cNvGrpSpPr/>
          <p:nvPr/>
        </p:nvGrpSpPr>
        <p:grpSpPr>
          <a:xfrm>
            <a:off x="395536" y="2852936"/>
            <a:ext cx="2592288" cy="162016"/>
            <a:chOff x="4716016" y="2348880"/>
            <a:chExt cx="2592288" cy="21602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467544" y="1754816"/>
            <a:ext cx="2592288" cy="162016"/>
            <a:chOff x="539552" y="1484784"/>
            <a:chExt cx="2592288" cy="216024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" name="Groupe 30"/>
          <p:cNvGrpSpPr/>
          <p:nvPr/>
        </p:nvGrpSpPr>
        <p:grpSpPr>
          <a:xfrm>
            <a:off x="5076056" y="3212976"/>
            <a:ext cx="2592288" cy="165927"/>
            <a:chOff x="611560" y="3276600"/>
            <a:chExt cx="2592288" cy="22123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611560" y="3276600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1619672" y="3281810"/>
              <a:ext cx="79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9"/>
          <p:cNvGrpSpPr/>
          <p:nvPr/>
        </p:nvGrpSpPr>
        <p:grpSpPr>
          <a:xfrm>
            <a:off x="2483768" y="3501008"/>
            <a:ext cx="2592288" cy="162016"/>
            <a:chOff x="1979712" y="2852936"/>
            <a:chExt cx="2592288" cy="216024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1979712" y="2852936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3347864" y="2852936"/>
              <a:ext cx="115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5"/>
          <p:cNvGrpSpPr/>
          <p:nvPr/>
        </p:nvGrpSpPr>
        <p:grpSpPr>
          <a:xfrm>
            <a:off x="4788024" y="2492896"/>
            <a:ext cx="2592288" cy="162016"/>
            <a:chOff x="1259632" y="1916832"/>
            <a:chExt cx="2592288" cy="21602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259632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1871824" y="1916832"/>
              <a:ext cx="111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3" name="Rectangle à coins arrondis 62"/>
          <p:cNvSpPr/>
          <p:nvPr/>
        </p:nvSpPr>
        <p:spPr>
          <a:xfrm>
            <a:off x="395536" y="4509120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5004048" y="3861048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e 64"/>
          <p:cNvGrpSpPr/>
          <p:nvPr/>
        </p:nvGrpSpPr>
        <p:grpSpPr>
          <a:xfrm>
            <a:off x="3203848" y="2924944"/>
            <a:ext cx="2592288" cy="162016"/>
            <a:chOff x="4716016" y="2348880"/>
            <a:chExt cx="2592288" cy="216024"/>
          </a:xfrm>
        </p:grpSpPr>
        <p:sp>
          <p:nvSpPr>
            <p:cNvPr id="66" name="Rectangle à coins arrondis 65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à coins arrondis 66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70"/>
          <p:cNvGrpSpPr/>
          <p:nvPr/>
        </p:nvGrpSpPr>
        <p:grpSpPr>
          <a:xfrm>
            <a:off x="1547664" y="2535446"/>
            <a:ext cx="2592288" cy="162016"/>
            <a:chOff x="539552" y="1484784"/>
            <a:chExt cx="2592288" cy="216024"/>
          </a:xfrm>
        </p:grpSpPr>
        <p:sp>
          <p:nvSpPr>
            <p:cNvPr id="72" name="Rectangle à coins arrondis 71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76"/>
          <p:cNvGrpSpPr/>
          <p:nvPr/>
        </p:nvGrpSpPr>
        <p:grpSpPr>
          <a:xfrm>
            <a:off x="5940152" y="3573016"/>
            <a:ext cx="2592288" cy="162884"/>
            <a:chOff x="611560" y="3275448"/>
            <a:chExt cx="2592288" cy="217176"/>
          </a:xfrm>
        </p:grpSpPr>
        <p:sp>
          <p:nvSpPr>
            <p:cNvPr id="78" name="Rectangle à coins arrondis 77"/>
            <p:cNvSpPr/>
            <p:nvPr/>
          </p:nvSpPr>
          <p:spPr>
            <a:xfrm>
              <a:off x="611560" y="3276600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à coins arrondis 78"/>
            <p:cNvSpPr/>
            <p:nvPr/>
          </p:nvSpPr>
          <p:spPr>
            <a:xfrm>
              <a:off x="1619672" y="3275448"/>
              <a:ext cx="792000" cy="2160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79"/>
          <p:cNvGrpSpPr/>
          <p:nvPr/>
        </p:nvGrpSpPr>
        <p:grpSpPr>
          <a:xfrm>
            <a:off x="467544" y="5067184"/>
            <a:ext cx="2592288" cy="162016"/>
            <a:chOff x="1979712" y="2852936"/>
            <a:chExt cx="2592288" cy="216024"/>
          </a:xfrm>
        </p:grpSpPr>
        <p:sp>
          <p:nvSpPr>
            <p:cNvPr id="81" name="Rectangle à coins arrondis 80"/>
            <p:cNvSpPr/>
            <p:nvPr/>
          </p:nvSpPr>
          <p:spPr>
            <a:xfrm>
              <a:off x="1979712" y="2852936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à coins arrondis 81"/>
            <p:cNvSpPr/>
            <p:nvPr/>
          </p:nvSpPr>
          <p:spPr>
            <a:xfrm>
              <a:off x="3347864" y="2852936"/>
              <a:ext cx="115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 85"/>
          <p:cNvGrpSpPr/>
          <p:nvPr/>
        </p:nvGrpSpPr>
        <p:grpSpPr>
          <a:xfrm>
            <a:off x="2267744" y="2114856"/>
            <a:ext cx="2592288" cy="162016"/>
            <a:chOff x="1259632" y="1916832"/>
            <a:chExt cx="2592288" cy="216024"/>
          </a:xfrm>
        </p:grpSpPr>
        <p:sp>
          <p:nvSpPr>
            <p:cNvPr id="87" name="Rectangle à coins arrondis 86"/>
            <p:cNvSpPr/>
            <p:nvPr/>
          </p:nvSpPr>
          <p:spPr>
            <a:xfrm>
              <a:off x="1259632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à coins arrondis 87"/>
            <p:cNvSpPr/>
            <p:nvPr/>
          </p:nvSpPr>
          <p:spPr>
            <a:xfrm>
              <a:off x="1871824" y="1916832"/>
              <a:ext cx="111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2" name="Groupe 91"/>
          <p:cNvGrpSpPr/>
          <p:nvPr/>
        </p:nvGrpSpPr>
        <p:grpSpPr>
          <a:xfrm>
            <a:off x="3851920" y="4419112"/>
            <a:ext cx="2592288" cy="162016"/>
            <a:chOff x="4716016" y="2348880"/>
            <a:chExt cx="2592288" cy="216024"/>
          </a:xfrm>
        </p:grpSpPr>
        <p:sp>
          <p:nvSpPr>
            <p:cNvPr id="93" name="Rectangle à coins arrondis 92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à coins arrondis 93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Groupe 97"/>
          <p:cNvGrpSpPr/>
          <p:nvPr/>
        </p:nvGrpSpPr>
        <p:grpSpPr>
          <a:xfrm>
            <a:off x="1043608" y="1412776"/>
            <a:ext cx="2592288" cy="162017"/>
            <a:chOff x="5796136" y="2129713"/>
            <a:chExt cx="2592288" cy="162017"/>
          </a:xfrm>
        </p:grpSpPr>
        <p:sp>
          <p:nvSpPr>
            <p:cNvPr id="99" name="Rectangle à coins arrondis 98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à coins arrondis 99"/>
            <p:cNvSpPr/>
            <p:nvPr/>
          </p:nvSpPr>
          <p:spPr>
            <a:xfrm>
              <a:off x="6912424" y="2129713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4" name="ZoneTexte 103"/>
          <p:cNvSpPr txBox="1"/>
          <p:nvPr/>
        </p:nvSpPr>
        <p:spPr>
          <a:xfrm>
            <a:off x="416819" y="5661248"/>
            <a:ext cx="57683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Échantillonnage d’un nombre fini de reproducteurs</a:t>
            </a:r>
          </a:p>
          <a:p>
            <a:pPr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Augmentation de la consanguinité</a:t>
            </a:r>
          </a:p>
          <a:p>
            <a:pPr lvl="1"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Réduction de la variabilité </a:t>
            </a:r>
            <a:r>
              <a:rPr lang="fr-FR" sz="2000" dirty="0" err="1" smtClean="0">
                <a:sym typeface="Wingdings" pitchFamily="2" charset="2"/>
              </a:rPr>
              <a:t>haplotypique</a:t>
            </a:r>
            <a:r>
              <a:rPr lang="fr-FR" sz="2000" dirty="0" smtClean="0">
                <a:sym typeface="Wingdings" pitchFamily="2" charset="2"/>
              </a:rPr>
              <a:t>   10</a:t>
            </a:r>
          </a:p>
        </p:txBody>
      </p:sp>
      <p:sp>
        <p:nvSpPr>
          <p:cNvPr id="80" name="Étoile à 5 branches 79"/>
          <p:cNvSpPr>
            <a:spLocks noChangeAspect="1"/>
          </p:cNvSpPr>
          <p:nvPr/>
        </p:nvSpPr>
        <p:spPr>
          <a:xfrm>
            <a:off x="2699792" y="2420005"/>
            <a:ext cx="360923" cy="36092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3" name="Groupe 70"/>
          <p:cNvGrpSpPr/>
          <p:nvPr/>
        </p:nvGrpSpPr>
        <p:grpSpPr>
          <a:xfrm>
            <a:off x="6300192" y="4725144"/>
            <a:ext cx="2592288" cy="162016"/>
            <a:chOff x="539552" y="1484784"/>
            <a:chExt cx="2592288" cy="216024"/>
          </a:xfrm>
        </p:grpSpPr>
        <p:sp>
          <p:nvSpPr>
            <p:cNvPr id="86" name="Rectangle à coins arrondis 85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à coins arrondis 88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2" name="Étoile à 5 branches 91"/>
          <p:cNvSpPr>
            <a:spLocks noChangeAspect="1"/>
          </p:cNvSpPr>
          <p:nvPr/>
        </p:nvSpPr>
        <p:spPr>
          <a:xfrm>
            <a:off x="7452320" y="4609703"/>
            <a:ext cx="360923" cy="36092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70"/>
          <p:cNvGrpSpPr/>
          <p:nvPr/>
        </p:nvGrpSpPr>
        <p:grpSpPr>
          <a:xfrm>
            <a:off x="4283968" y="1312193"/>
            <a:ext cx="2592288" cy="162016"/>
            <a:chOff x="539552" y="1484784"/>
            <a:chExt cx="2592288" cy="216024"/>
          </a:xfrm>
        </p:grpSpPr>
        <p:sp>
          <p:nvSpPr>
            <p:cNvPr id="98" name="Rectangle à coins arrondis 97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à coins arrondis 100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6" name="Étoile à 5 branches 105"/>
          <p:cNvSpPr>
            <a:spLocks noChangeAspect="1"/>
          </p:cNvSpPr>
          <p:nvPr/>
        </p:nvSpPr>
        <p:spPr>
          <a:xfrm>
            <a:off x="5436096" y="1196752"/>
            <a:ext cx="360923" cy="36092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3635896" y="5139192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5940152" y="2780928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3" name="Groupe 70"/>
          <p:cNvGrpSpPr/>
          <p:nvPr/>
        </p:nvGrpSpPr>
        <p:grpSpPr>
          <a:xfrm>
            <a:off x="5508104" y="1959382"/>
            <a:ext cx="2592288" cy="162016"/>
            <a:chOff x="539552" y="1484784"/>
            <a:chExt cx="2592288" cy="216024"/>
          </a:xfrm>
        </p:grpSpPr>
        <p:sp>
          <p:nvSpPr>
            <p:cNvPr id="114" name="Rectangle à coins arrondis 113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Rectangle à coins arrondis 114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6" name="Étoile à 5 branches 115"/>
          <p:cNvSpPr>
            <a:spLocks noChangeAspect="1"/>
          </p:cNvSpPr>
          <p:nvPr/>
        </p:nvSpPr>
        <p:spPr>
          <a:xfrm>
            <a:off x="6660232" y="1843941"/>
            <a:ext cx="360923" cy="36092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1" name="Groupe 79"/>
          <p:cNvGrpSpPr/>
          <p:nvPr/>
        </p:nvGrpSpPr>
        <p:grpSpPr>
          <a:xfrm>
            <a:off x="2843808" y="4779152"/>
            <a:ext cx="2592288" cy="162016"/>
            <a:chOff x="1979712" y="2852936"/>
            <a:chExt cx="2592288" cy="216024"/>
          </a:xfrm>
        </p:grpSpPr>
        <p:sp>
          <p:nvSpPr>
            <p:cNvPr id="122" name="Rectangle à coins arrondis 121"/>
            <p:cNvSpPr/>
            <p:nvPr/>
          </p:nvSpPr>
          <p:spPr>
            <a:xfrm>
              <a:off x="1979712" y="2852936"/>
              <a:ext cx="2592288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Rectangle à coins arrondis 122"/>
            <p:cNvSpPr/>
            <p:nvPr/>
          </p:nvSpPr>
          <p:spPr>
            <a:xfrm>
              <a:off x="3347864" y="2852936"/>
              <a:ext cx="115200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4" name="Groupe 91"/>
          <p:cNvGrpSpPr/>
          <p:nvPr/>
        </p:nvGrpSpPr>
        <p:grpSpPr>
          <a:xfrm>
            <a:off x="395536" y="3843048"/>
            <a:ext cx="2592288" cy="162016"/>
            <a:chOff x="4716016" y="2348880"/>
            <a:chExt cx="2592288" cy="216024"/>
          </a:xfrm>
        </p:grpSpPr>
        <p:sp>
          <p:nvSpPr>
            <p:cNvPr id="125" name="Rectangle à coins arrondis 124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à coins arrondis 125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7" name="Groupe 70"/>
          <p:cNvGrpSpPr/>
          <p:nvPr/>
        </p:nvGrpSpPr>
        <p:grpSpPr>
          <a:xfrm>
            <a:off x="6156176" y="4149080"/>
            <a:ext cx="2592288" cy="162016"/>
            <a:chOff x="539552" y="1484784"/>
            <a:chExt cx="2592288" cy="216024"/>
          </a:xfrm>
        </p:grpSpPr>
        <p:sp>
          <p:nvSpPr>
            <p:cNvPr id="128" name="Rectangle à coins arrondis 127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Rectangle à coins arrondis 128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0" name="Rectangle à coins arrondis 129"/>
          <p:cNvSpPr/>
          <p:nvPr/>
        </p:nvSpPr>
        <p:spPr>
          <a:xfrm>
            <a:off x="3563888" y="1682808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2" grpId="0" animBg="1"/>
      <p:bldP spid="106" grpId="0" animBg="1"/>
      <p:bldP spid="1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Dérive, </a:t>
            </a:r>
            <a:r>
              <a:rPr lang="fr-FR" i="1" dirty="0" smtClean="0"/>
              <a:t>N</a:t>
            </a:r>
            <a:r>
              <a:rPr lang="fr-FR" i="1" baseline="-25000" dirty="0" smtClean="0"/>
              <a:t>e</a:t>
            </a:r>
            <a:r>
              <a:rPr lang="fr-FR" dirty="0" smtClean="0"/>
              <a:t>, et déséquilibre de liaison</a:t>
            </a:r>
            <a:endParaRPr lang="fr-FR" dirty="0"/>
          </a:p>
        </p:txBody>
      </p:sp>
      <p:grpSp>
        <p:nvGrpSpPr>
          <p:cNvPr id="89" name="Groupe 88"/>
          <p:cNvGrpSpPr/>
          <p:nvPr/>
        </p:nvGrpSpPr>
        <p:grpSpPr>
          <a:xfrm>
            <a:off x="3275856" y="1412776"/>
            <a:ext cx="1997181" cy="830997"/>
            <a:chOff x="6588224" y="5661248"/>
            <a:chExt cx="1997181" cy="830997"/>
          </a:xfrm>
        </p:grpSpPr>
        <p:grpSp>
          <p:nvGrpSpPr>
            <p:cNvPr id="92" name="Groupe 134"/>
            <p:cNvGrpSpPr/>
            <p:nvPr/>
          </p:nvGrpSpPr>
          <p:grpSpPr>
            <a:xfrm>
              <a:off x="6588224" y="5661248"/>
              <a:ext cx="1997181" cy="830997"/>
              <a:chOff x="6228184" y="5877272"/>
              <a:chExt cx="1473297" cy="830997"/>
            </a:xfrm>
          </p:grpSpPr>
          <p:sp>
            <p:nvSpPr>
              <p:cNvPr id="98" name="ZoneTexte 97"/>
              <p:cNvSpPr txBox="1"/>
              <p:nvPr/>
            </p:nvSpPr>
            <p:spPr>
              <a:xfrm>
                <a:off x="6228184" y="6015771"/>
                <a:ext cx="6529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 smtClean="0"/>
                  <a:t>E(</a:t>
                </a:r>
                <a:r>
                  <a:rPr lang="fr-FR" sz="2400" i="1" dirty="0" smtClean="0"/>
                  <a:t>r²</a:t>
                </a:r>
                <a:r>
                  <a:rPr lang="fr-FR" sz="2400" dirty="0" smtClean="0"/>
                  <a:t>)=</a:t>
                </a:r>
                <a:endParaRPr lang="fr-FR" sz="2400" dirty="0"/>
              </a:p>
            </p:txBody>
          </p:sp>
          <p:sp>
            <p:nvSpPr>
              <p:cNvPr id="101" name="ZoneTexte 100"/>
              <p:cNvSpPr txBox="1"/>
              <p:nvPr/>
            </p:nvSpPr>
            <p:spPr>
              <a:xfrm>
                <a:off x="6908958" y="5877272"/>
                <a:ext cx="79252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400" dirty="0" smtClean="0"/>
                  <a:t>1</a:t>
                </a:r>
              </a:p>
              <a:p>
                <a:pPr algn="ctr"/>
                <a:r>
                  <a:rPr lang="fr-FR" sz="2400" dirty="0" smtClean="0"/>
                  <a:t>1+4</a:t>
                </a:r>
                <a:r>
                  <a:rPr lang="fr-FR" sz="2400" i="1" dirty="0" smtClean="0"/>
                  <a:t>N</a:t>
                </a:r>
                <a:r>
                  <a:rPr lang="fr-FR" sz="2400" i="1" baseline="-25000" dirty="0" smtClean="0"/>
                  <a:t>e</a:t>
                </a:r>
                <a:r>
                  <a:rPr lang="fr-FR" sz="2400" i="1" dirty="0" smtClean="0"/>
                  <a:t>c</a:t>
                </a:r>
                <a:endParaRPr lang="fr-FR" sz="2400" i="1" dirty="0"/>
              </a:p>
            </p:txBody>
          </p:sp>
        </p:grpSp>
        <p:cxnSp>
          <p:nvCxnSpPr>
            <p:cNvPr id="95" name="Connecteur droit 94"/>
            <p:cNvCxnSpPr>
              <a:stCxn id="101" idx="1"/>
              <a:endCxn id="101" idx="3"/>
            </p:cNvCxnSpPr>
            <p:nvPr/>
          </p:nvCxnSpPr>
          <p:spPr>
            <a:xfrm>
              <a:off x="7511072" y="6076747"/>
              <a:ext cx="1074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692" y="2475202"/>
            <a:ext cx="6748708" cy="412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" name="ZoneTexte 105"/>
          <p:cNvSpPr txBox="1"/>
          <p:nvPr/>
        </p:nvSpPr>
        <p:spPr>
          <a:xfrm>
            <a:off x="7740352" y="621961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N</a:t>
            </a:r>
            <a:r>
              <a:rPr lang="fr-FR" i="1" baseline="-25000" dirty="0" smtClean="0"/>
              <a:t>e</a:t>
            </a:r>
            <a:endParaRPr lang="fr-FR" i="1" baseline="-250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755576" y="2475202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E(</a:t>
            </a:r>
            <a:r>
              <a:rPr lang="fr-FR" sz="2400" i="1" dirty="0" smtClean="0"/>
              <a:t>r²</a:t>
            </a:r>
            <a:r>
              <a:rPr lang="fr-FR" sz="2400" dirty="0" smtClean="0"/>
              <a:t>)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déséquilibre de liaison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417646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656184"/>
                <a:gridCol w="1656184"/>
              </a:tblGrid>
              <a:tr h="729613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0.6</a:t>
                      </a:r>
                      <a:endParaRPr lang="fr-FR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0.4</a:t>
                      </a:r>
                      <a:endParaRPr lang="fr-FR" sz="2400" b="0" i="1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</a:t>
                      </a:r>
                      <a:endParaRPr lang="fr-FR" sz="2400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323528" y="3984456"/>
          <a:ext cx="417646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656184"/>
                <a:gridCol w="1656184"/>
              </a:tblGrid>
              <a:tr h="729613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0.6</a:t>
                      </a:r>
                      <a:endParaRPr lang="fr-FR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0.4</a:t>
                      </a:r>
                      <a:endParaRPr lang="fr-FR" sz="2400" b="0" i="1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</a:t>
                      </a:r>
                      <a:endParaRPr lang="fr-FR" sz="2400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508104" y="1916832"/>
            <a:ext cx="3124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i="1" dirty="0" smtClean="0"/>
              <a:t>D</a:t>
            </a:r>
            <a:r>
              <a:rPr lang="fr-FR" sz="3600" dirty="0" smtClean="0"/>
              <a:t> = f(</a:t>
            </a:r>
            <a:r>
              <a:rPr lang="fr-FR" sz="3600" dirty="0" err="1" smtClean="0"/>
              <a:t>xy</a:t>
            </a:r>
            <a:r>
              <a:rPr lang="fr-FR" sz="3600" dirty="0" smtClean="0"/>
              <a:t>)-f(x)f(y)</a:t>
            </a:r>
            <a:endParaRPr lang="fr-FR" sz="3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148064" y="5934670"/>
            <a:ext cx="399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Hill WG (1974). Estimation of linkage disequilibrium in randomly mating populations. </a:t>
            </a:r>
            <a:r>
              <a:rPr lang="en-US" i="1" dirty="0" smtClean="0"/>
              <a:t>Heredity</a:t>
            </a:r>
            <a:r>
              <a:rPr lang="en-US" dirty="0" smtClean="0"/>
              <a:t> 33: 229–239.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Sélection et déséquilibre de liaison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fr-FR" dirty="0" smtClean="0"/>
              <a:t>Accouplements non aléatoires </a:t>
            </a:r>
            <a:r>
              <a:rPr lang="fr-FR" dirty="0" smtClean="0">
                <a:sym typeface="Wingdings" pitchFamily="2" charset="2"/>
              </a:rPr>
              <a:t> réduction du nombre d’haplotypes en ségrégation accélérée</a:t>
            </a:r>
          </a:p>
          <a:p>
            <a:endParaRPr lang="fr-FR" sz="2800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Augmente la consanguinité</a:t>
            </a: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Induit un DL entre </a:t>
            </a:r>
            <a:r>
              <a:rPr lang="fr-FR" dirty="0" err="1" smtClean="0">
                <a:sym typeface="Wingdings" pitchFamily="2" charset="2"/>
              </a:rPr>
              <a:t>loci</a:t>
            </a:r>
            <a:r>
              <a:rPr lang="fr-FR" dirty="0" smtClean="0">
                <a:sym typeface="Wingdings" pitchFamily="2" charset="2"/>
              </a:rPr>
              <a:t> soumis à sélection</a:t>
            </a:r>
          </a:p>
          <a:p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 Limite la décroissance du DL dans le temps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6996" y="3933056"/>
            <a:ext cx="5167004" cy="299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Sélection et déséquilibre de liaison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820479" y="1414517"/>
            <a:ext cx="2711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i="1" dirty="0" smtClean="0"/>
              <a:t>D’</a:t>
            </a:r>
            <a:r>
              <a:rPr lang="fr-FR" dirty="0" smtClean="0"/>
              <a:t> chez les vaches laitières 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Farnir</a:t>
            </a:r>
            <a:r>
              <a:rPr lang="fr-FR" dirty="0" smtClean="0"/>
              <a:t> et al (2000))</a:t>
            </a:r>
            <a:endParaRPr lang="fr-FR" i="1" dirty="0"/>
          </a:p>
        </p:txBody>
      </p:sp>
      <p:grpSp>
        <p:nvGrpSpPr>
          <p:cNvPr id="10" name="Groupe 9"/>
          <p:cNvGrpSpPr/>
          <p:nvPr/>
        </p:nvGrpSpPr>
        <p:grpSpPr>
          <a:xfrm>
            <a:off x="-36512" y="1052736"/>
            <a:ext cx="5544616" cy="3240360"/>
            <a:chOff x="674751" y="1121974"/>
            <a:chExt cx="7641665" cy="4755298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751" y="1121974"/>
              <a:ext cx="7569657" cy="4755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Connecteur droit 7"/>
            <p:cNvCxnSpPr/>
            <p:nvPr/>
          </p:nvCxnSpPr>
          <p:spPr>
            <a:xfrm>
              <a:off x="755576" y="4653136"/>
              <a:ext cx="75608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970873" y="5097958"/>
            <a:ext cx="2737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i="1" dirty="0" smtClean="0"/>
              <a:t>r²</a:t>
            </a:r>
            <a:r>
              <a:rPr lang="fr-FR" dirty="0" smtClean="0"/>
              <a:t> chez les vaches</a:t>
            </a:r>
          </a:p>
          <a:p>
            <a:pPr algn="ctr"/>
            <a:r>
              <a:rPr lang="fr-FR" dirty="0" smtClean="0"/>
              <a:t>origines et histoires variées</a:t>
            </a:r>
          </a:p>
          <a:p>
            <a:pPr algn="ctr"/>
            <a:r>
              <a:rPr lang="fr-FR" dirty="0" smtClean="0"/>
              <a:t>(Gautier et al (2007))</a:t>
            </a:r>
            <a:endParaRPr lang="fr-FR" i="1" dirty="0"/>
          </a:p>
        </p:txBody>
      </p:sp>
      <p:sp>
        <p:nvSpPr>
          <p:cNvPr id="13" name="Rectangle 12"/>
          <p:cNvSpPr/>
          <p:nvPr/>
        </p:nvSpPr>
        <p:spPr>
          <a:xfrm>
            <a:off x="-108520" y="1052736"/>
            <a:ext cx="3600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39552" y="4149080"/>
            <a:ext cx="288032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Migrations, mélanges de populations et déséquilibre de liaison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2687774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187624" y="1772816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67544" y="4869160"/>
            <a:ext cx="2592288" cy="1620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95536" y="3623878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3131840" y="2060848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419872" y="2690920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51520" y="4293096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1475656" y="4005064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2555776" y="2978952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971600" y="2402888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1628056" y="3335846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347864" y="3717032"/>
            <a:ext cx="2592288" cy="1620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2411760" y="4581128"/>
            <a:ext cx="2592288" cy="162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179512" y="2042848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323528" y="1466784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3275856" y="1538792"/>
            <a:ext cx="2592288" cy="16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2344699" y="5445224"/>
            <a:ext cx="48195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ym typeface="Wingdings" pitchFamily="2" charset="2"/>
              </a:rPr>
              <a:t>Dans la population mélangée</a:t>
            </a:r>
          </a:p>
          <a:p>
            <a:pPr lvl="1"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Introduction de nouveaux haplotypes</a:t>
            </a:r>
          </a:p>
          <a:p>
            <a:pPr lvl="1"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Fort DL à longue distance</a:t>
            </a:r>
            <a:endParaRPr lang="fr-FR" sz="2000" dirty="0"/>
          </a:p>
        </p:txBody>
      </p:sp>
      <p:sp>
        <p:nvSpPr>
          <p:cNvPr id="80" name="ZoneTexte 79"/>
          <p:cNvSpPr txBox="1"/>
          <p:nvPr/>
        </p:nvSpPr>
        <p:spPr>
          <a:xfrm>
            <a:off x="6624228" y="2204864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Équilibre dans la POP1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6624228" y="371703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Équilibre dans la POP2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Migrations, mélanges de populations et déséquilibre de liaison</a:t>
            </a:r>
            <a:endParaRPr lang="fr-FR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1547664" y="1906488"/>
          <a:ext cx="597666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66"/>
                <a:gridCol w="1245138"/>
                <a:gridCol w="1162129"/>
                <a:gridCol w="2075231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POP1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POP2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POP1 + POP2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f(A)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0,90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0,10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0,50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f(B)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0,90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0,03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0,465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f(AB)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81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83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f(Ab)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17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f(</a:t>
                      </a:r>
                      <a:r>
                        <a:rPr lang="fr-FR" sz="2400" dirty="0" err="1" smtClean="0"/>
                        <a:t>aB</a:t>
                      </a:r>
                      <a:r>
                        <a:rPr lang="fr-FR" sz="2400" dirty="0" smtClean="0"/>
                        <a:t>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f(ab)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89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90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D</a:t>
                      </a:r>
                      <a:endParaRPr lang="fr-FR" sz="24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0.183</a:t>
                      </a:r>
                      <a:endParaRPr lang="fr-F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Populations animales et déséquilibre de liaison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23528" y="1783357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Sélection, dérive, croisement</a:t>
            </a:r>
          </a:p>
          <a:p>
            <a:endParaRPr lang="fr-FR" dirty="0" smtClean="0"/>
          </a:p>
          <a:p>
            <a:r>
              <a:rPr lang="fr-FR" dirty="0" smtClean="0">
                <a:sym typeface="Wingdings" pitchFamily="2" charset="2"/>
              </a:rPr>
              <a:t>Échantillon idéal = grand nombre de marqueurs neutres </a:t>
            </a:r>
            <a:r>
              <a:rPr lang="fr-FR" dirty="0" err="1" smtClean="0">
                <a:sym typeface="Wingdings" pitchFamily="2" charset="2"/>
              </a:rPr>
              <a:t>génotypés</a:t>
            </a:r>
            <a:r>
              <a:rPr lang="fr-FR" dirty="0" smtClean="0">
                <a:sym typeface="Wingdings" pitchFamily="2" charset="2"/>
              </a:rPr>
              <a:t> sur des individus non apparentés (apparentement = surestime DL)</a:t>
            </a:r>
          </a:p>
          <a:p>
            <a:endParaRPr lang="fr-FR" sz="28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è"/>
            </a:pPr>
            <a:r>
              <a:rPr lang="fr-FR" dirty="0" smtClean="0">
                <a:sym typeface="Wingdings" pitchFamily="2" charset="2"/>
              </a:rPr>
              <a:t>DL à grande distance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>
                <a:sym typeface="Wingdings" pitchFamily="2" charset="2"/>
              </a:rPr>
              <a:t>DL variable </a:t>
            </a:r>
            <a:endParaRPr lang="fr-FR" sz="32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Pourquoi simuler des données?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708" y="1412777"/>
            <a:ext cx="8964488" cy="489654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Production de données parfaites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Tester de nouvelles méthodes dans des situations entièrement connues</a:t>
            </a:r>
          </a:p>
          <a:p>
            <a:pPr lvl="1"/>
            <a:r>
              <a:rPr lang="fr-FR" dirty="0" smtClean="0"/>
              <a:t>Etudier les comportements de systèmes génétiques complexes aux propriétés analytiquement </a:t>
            </a:r>
            <a:r>
              <a:rPr lang="fr-FR" dirty="0" err="1" smtClean="0"/>
              <a:t>indérivables</a:t>
            </a:r>
            <a:r>
              <a:rPr lang="fr-FR" dirty="0" smtClean="0"/>
              <a:t> ...</a:t>
            </a:r>
          </a:p>
          <a:p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Test d’hypothèse</a:t>
            </a:r>
            <a:r>
              <a:rPr lang="fr-FR" dirty="0" smtClean="0"/>
              <a:t>: Dériver empiriquement les distributions des statistiques sous une hypothèse nulle ou alternative</a:t>
            </a: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 S</a:t>
            </a:r>
            <a:r>
              <a:rPr lang="fr-FR" dirty="0" smtClean="0"/>
              <a:t>imuler des données (i) réalistes ; (ii) à grande échelle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Pourquoi simuler des données?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708" y="1783357"/>
            <a:ext cx="8964488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Optimisation de protocole</a:t>
            </a:r>
          </a:p>
          <a:p>
            <a:pPr lvl="1"/>
            <a:r>
              <a:rPr lang="fr-FR" dirty="0" smtClean="0"/>
              <a:t>En amont d’une expérimentation</a:t>
            </a:r>
          </a:p>
          <a:p>
            <a:pPr lvl="1"/>
            <a:r>
              <a:rPr lang="fr-FR" dirty="0" smtClean="0"/>
              <a:t>En aval pour compléter/évaluer le protocole</a:t>
            </a:r>
          </a:p>
          <a:p>
            <a:endParaRPr lang="fr-FR" dirty="0" smtClean="0"/>
          </a:p>
          <a:p>
            <a:r>
              <a:rPr lang="fr-FR" dirty="0" smtClean="0"/>
              <a:t>Etude empirique des propriétés de méthodes</a:t>
            </a:r>
          </a:p>
          <a:p>
            <a:pPr lvl="1"/>
            <a:endParaRPr lang="fr-FR" dirty="0" smtClean="0"/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 S</a:t>
            </a:r>
            <a:r>
              <a:rPr lang="fr-FR" dirty="0" smtClean="0"/>
              <a:t>imuler des données (i) réalistes ; (ii) à grande échelle</a:t>
            </a:r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Quelles données simuler ?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971600" y="1541016"/>
          <a:ext cx="715245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83568" y="118746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Optimisation de protocole				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Etude d’une méthode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simuler des données?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" y="1600200"/>
            <a:ext cx="8507288" cy="499715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2 types d’approches</a:t>
            </a:r>
          </a:p>
          <a:p>
            <a:pPr lvl="1"/>
            <a:r>
              <a:rPr lang="fr-FR" dirty="0" smtClean="0"/>
              <a:t>Coalescence (</a:t>
            </a:r>
            <a:r>
              <a:rPr lang="fr-FR" dirty="0" err="1" smtClean="0"/>
              <a:t>backward</a:t>
            </a:r>
            <a:r>
              <a:rPr lang="fr-FR" dirty="0" smtClean="0"/>
              <a:t>) : </a:t>
            </a:r>
            <a:r>
              <a:rPr lang="fr-FR" sz="2000" dirty="0" smtClean="0"/>
              <a:t>Zöllner et Pritchard (2004) </a:t>
            </a:r>
            <a:endParaRPr lang="fr-FR" dirty="0" smtClean="0"/>
          </a:p>
          <a:p>
            <a:pPr lvl="2"/>
            <a:r>
              <a:rPr lang="fr-FR" dirty="0" smtClean="0"/>
              <a:t>rapide </a:t>
            </a:r>
          </a:p>
          <a:p>
            <a:pPr lvl="2"/>
            <a:r>
              <a:rPr lang="fr-FR" dirty="0" smtClean="0"/>
              <a:t>produit des populations à l’équilibre mutation/dérive</a:t>
            </a:r>
          </a:p>
          <a:p>
            <a:pPr lvl="2"/>
            <a:r>
              <a:rPr lang="fr-FR" dirty="0" smtClean="0"/>
              <a:t>Histoires génétiques complexes</a:t>
            </a:r>
          </a:p>
          <a:p>
            <a:pPr lvl="2"/>
            <a:r>
              <a:rPr lang="fr-FR" dirty="0" smtClean="0"/>
              <a:t>Mais modèle évolution Wright-Fisher + sélection difficile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Gene </a:t>
            </a:r>
            <a:r>
              <a:rPr lang="fr-FR" dirty="0" err="1" smtClean="0"/>
              <a:t>dropping</a:t>
            </a:r>
            <a:r>
              <a:rPr lang="fr-FR" dirty="0" smtClean="0"/>
              <a:t> (</a:t>
            </a:r>
            <a:r>
              <a:rPr lang="fr-FR" dirty="0" err="1" smtClean="0"/>
              <a:t>forward</a:t>
            </a:r>
            <a:r>
              <a:rPr lang="fr-FR" dirty="0" smtClean="0"/>
              <a:t>)</a:t>
            </a:r>
            <a:endParaRPr lang="fr-FR" dirty="0" smtClean="0">
              <a:sym typeface="Wingdings" pitchFamily="2" charset="2"/>
            </a:endParaRPr>
          </a:p>
          <a:p>
            <a:pPr lvl="2"/>
            <a:r>
              <a:rPr lang="fr-FR" dirty="0" smtClean="0">
                <a:sym typeface="Wingdings" pitchFamily="2" charset="2"/>
              </a:rPr>
              <a:t>long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s’adapte à tous les scénarios complexes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difficile d’atteindre HWE</a:t>
            </a:r>
          </a:p>
          <a:p>
            <a:pPr lvl="2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simuler des données?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Logiciels : </a:t>
            </a:r>
          </a:p>
          <a:p>
            <a:pPr lvl="1"/>
            <a:r>
              <a:rPr lang="fr-FR" dirty="0" smtClean="0"/>
              <a:t>Coalescence : ms, </a:t>
            </a:r>
            <a:r>
              <a:rPr lang="fr-FR" dirty="0" err="1" smtClean="0"/>
              <a:t>msms</a:t>
            </a:r>
            <a:r>
              <a:rPr lang="fr-FR" dirty="0" smtClean="0"/>
              <a:t>, </a:t>
            </a:r>
            <a:r>
              <a:rPr lang="fr-FR" dirty="0" err="1" smtClean="0"/>
              <a:t>cosi</a:t>
            </a:r>
            <a:r>
              <a:rPr lang="fr-FR" dirty="0" smtClean="0"/>
              <a:t>, </a:t>
            </a:r>
            <a:r>
              <a:rPr lang="fr-FR" dirty="0" err="1" smtClean="0"/>
              <a:t>simcoal</a:t>
            </a:r>
            <a:r>
              <a:rPr lang="fr-FR" dirty="0" smtClean="0"/>
              <a:t>, </a:t>
            </a:r>
            <a:r>
              <a:rPr lang="fr-FR" dirty="0" err="1" smtClean="0"/>
              <a:t>genome</a:t>
            </a:r>
            <a:r>
              <a:rPr lang="fr-FR" dirty="0" smtClean="0"/>
              <a:t>, </a:t>
            </a:r>
            <a:r>
              <a:rPr lang="fr-FR" dirty="0" err="1" smtClean="0"/>
              <a:t>fastPHASE</a:t>
            </a:r>
            <a:r>
              <a:rPr lang="fr-FR" dirty="0" smtClean="0"/>
              <a:t>-U</a:t>
            </a:r>
          </a:p>
          <a:p>
            <a:pPr lvl="1"/>
            <a:r>
              <a:rPr lang="fr-FR" dirty="0" err="1" smtClean="0"/>
              <a:t>Genedropping</a:t>
            </a:r>
            <a:r>
              <a:rPr lang="fr-FR" dirty="0" smtClean="0"/>
              <a:t> : </a:t>
            </a:r>
            <a:r>
              <a:rPr lang="fr-FR" dirty="0" err="1" smtClean="0"/>
              <a:t>SimuPOP</a:t>
            </a:r>
            <a:r>
              <a:rPr lang="fr-FR" dirty="0" smtClean="0"/>
              <a:t>, </a:t>
            </a:r>
            <a:r>
              <a:rPr lang="fr-FR" dirty="0" err="1" smtClean="0"/>
              <a:t>QMSim</a:t>
            </a:r>
            <a:r>
              <a:rPr lang="fr-FR" dirty="0" smtClean="0"/>
              <a:t>, LDSO</a:t>
            </a:r>
          </a:p>
          <a:p>
            <a:endParaRPr lang="fr-FR" dirty="0" smtClean="0"/>
          </a:p>
          <a:p>
            <a:r>
              <a:rPr lang="fr-FR" dirty="0" smtClean="0"/>
              <a:t>Idéal : une combinaison des deux approches?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déséquilibre de liaison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417646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656184"/>
                <a:gridCol w="1656184"/>
              </a:tblGrid>
              <a:tr h="729613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0.6</a:t>
                      </a:r>
                      <a:endParaRPr lang="fr-FR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0.4</a:t>
                      </a:r>
                      <a:endParaRPr lang="fr-FR" sz="2400" b="0" i="1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</a:t>
                      </a:r>
                      <a:endParaRPr lang="fr-FR" sz="2400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323528" y="3984456"/>
          <a:ext cx="417646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656184"/>
                <a:gridCol w="1656184"/>
              </a:tblGrid>
              <a:tr h="729613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0.6</a:t>
                      </a:r>
                      <a:endParaRPr lang="fr-FR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</a:t>
                      </a:r>
                    </a:p>
                    <a:p>
                      <a:pPr algn="ctr"/>
                      <a:r>
                        <a:rPr lang="fr-FR" sz="2400" b="0" i="1" dirty="0" smtClean="0"/>
                        <a:t>0.4</a:t>
                      </a:r>
                      <a:endParaRPr lang="fr-FR" sz="2400" b="0" i="1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</a:t>
                      </a:r>
                      <a:endParaRPr lang="fr-FR" sz="2400" dirty="0"/>
                    </a:p>
                  </a:txBody>
                  <a:tcPr/>
                </a:tc>
              </a:tr>
              <a:tr h="7296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b</a:t>
                      </a:r>
                    </a:p>
                    <a:p>
                      <a:r>
                        <a:rPr lang="fr-FR" sz="2400" i="1" dirty="0" smtClean="0"/>
                        <a:t>0.5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499992" y="3501008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smtClean="0"/>
              <a:t>D</a:t>
            </a:r>
            <a:r>
              <a:rPr lang="fr-FR" sz="2000" baseline="-25000" dirty="0" smtClean="0"/>
              <a:t>AB</a:t>
            </a:r>
            <a:r>
              <a:rPr lang="fr-FR" sz="2000" b="1" dirty="0" smtClean="0"/>
              <a:t> = 0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499992" y="5949280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smtClean="0"/>
              <a:t>D</a:t>
            </a:r>
            <a:r>
              <a:rPr lang="fr-FR" sz="2000" baseline="-25000" dirty="0" smtClean="0"/>
              <a:t>AB</a:t>
            </a:r>
            <a:r>
              <a:rPr lang="fr-FR" sz="2000" b="1" dirty="0" smtClean="0"/>
              <a:t> = 0,15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580112" y="1700808"/>
            <a:ext cx="3301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D</a:t>
            </a:r>
            <a:r>
              <a:rPr lang="fr-FR" sz="3200" baseline="-25000" dirty="0" smtClean="0"/>
              <a:t>AB</a:t>
            </a:r>
            <a:r>
              <a:rPr lang="fr-FR" sz="3200" dirty="0" smtClean="0"/>
              <a:t> = f(AB)-f(A)f(B)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5592936" y="2268161"/>
            <a:ext cx="3288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/>
              <a:t>D</a:t>
            </a:r>
            <a:r>
              <a:rPr lang="fr-FR" sz="3200" baseline="-25000" dirty="0" err="1" smtClean="0"/>
              <a:t>Ab</a:t>
            </a:r>
            <a:r>
              <a:rPr lang="fr-FR" sz="3200" dirty="0" smtClean="0"/>
              <a:t> = f(Ab)-f(A)f(b)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5580112" y="2789639"/>
            <a:ext cx="3301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/>
              <a:t>D</a:t>
            </a:r>
            <a:r>
              <a:rPr lang="fr-FR" sz="3200" baseline="-25000" dirty="0" err="1" smtClean="0"/>
              <a:t>aB</a:t>
            </a:r>
            <a:r>
              <a:rPr lang="fr-FR" sz="3200" dirty="0" smtClean="0"/>
              <a:t> = f(</a:t>
            </a:r>
            <a:r>
              <a:rPr lang="fr-FR" sz="3200" dirty="0" err="1" smtClean="0"/>
              <a:t>aB</a:t>
            </a:r>
            <a:r>
              <a:rPr lang="fr-FR" sz="3200" dirty="0" smtClean="0"/>
              <a:t>)-f(a)f(B)</a:t>
            </a:r>
            <a:endParaRPr lang="fr-FR" sz="3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592936" y="3284984"/>
            <a:ext cx="3288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D</a:t>
            </a:r>
            <a:r>
              <a:rPr lang="fr-FR" sz="3200" baseline="-25000" dirty="0" smtClean="0"/>
              <a:t>ab</a:t>
            </a:r>
            <a:r>
              <a:rPr lang="fr-FR" sz="3200" dirty="0" smtClean="0"/>
              <a:t> = f(ab)-f(a)f(b)</a:t>
            </a:r>
            <a:endParaRPr lang="fr-FR" sz="3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280014" y="4301807"/>
            <a:ext cx="3850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biallélique</a:t>
            </a:r>
            <a:r>
              <a:rPr lang="fr-FR" sz="2400" dirty="0" smtClean="0"/>
              <a:t> </a:t>
            </a:r>
          </a:p>
          <a:p>
            <a:pPr algn="ctr"/>
            <a:r>
              <a:rPr lang="fr-FR" sz="2400" dirty="0" smtClean="0">
                <a:sym typeface="Wingdings" pitchFamily="2" charset="2"/>
              </a:rPr>
              <a:t> </a:t>
            </a:r>
            <a:r>
              <a:rPr lang="fr-FR" sz="2400" i="1" dirty="0" smtClean="0">
                <a:sym typeface="Wingdings" pitchFamily="2" charset="2"/>
              </a:rPr>
              <a:t>D</a:t>
            </a:r>
            <a:r>
              <a:rPr lang="fr-FR" sz="2400" dirty="0" smtClean="0">
                <a:sym typeface="Wingdings" pitchFamily="2" charset="2"/>
              </a:rPr>
              <a:t> égaux en valeur absolue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des briques pour différentes fonctions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07504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e 14"/>
          <p:cNvGrpSpPr/>
          <p:nvPr/>
        </p:nvGrpSpPr>
        <p:grpSpPr>
          <a:xfrm>
            <a:off x="5044825" y="2492895"/>
            <a:ext cx="3775647" cy="2689351"/>
            <a:chOff x="5089748" y="2455965"/>
            <a:chExt cx="3775647" cy="2870298"/>
          </a:xfrm>
        </p:grpSpPr>
        <p:sp>
          <p:nvSpPr>
            <p:cNvPr id="7" name="ZoneTexte 6"/>
            <p:cNvSpPr txBox="1"/>
            <p:nvPr/>
          </p:nvSpPr>
          <p:spPr>
            <a:xfrm>
              <a:off x="7164288" y="2460029"/>
              <a:ext cx="1701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Courier" pitchFamily="49" charset="0"/>
                </a:rPr>
                <a:t>Générations</a:t>
              </a:r>
            </a:p>
            <a:p>
              <a:pPr algn="ctr"/>
              <a:r>
                <a:rPr lang="fr-FR" b="1" dirty="0" smtClean="0">
                  <a:latin typeface="Courier" pitchFamily="49" charset="0"/>
                </a:rPr>
                <a:t>pedigree</a:t>
              </a:r>
              <a:endParaRPr lang="fr-FR" b="1" dirty="0">
                <a:latin typeface="Courier" pitchFamily="49" charset="0"/>
              </a:endParaRPr>
            </a:p>
          </p:txBody>
        </p:sp>
        <p:sp>
          <p:nvSpPr>
            <p:cNvPr id="11" name="Forme libre 10"/>
            <p:cNvSpPr/>
            <p:nvPr/>
          </p:nvSpPr>
          <p:spPr>
            <a:xfrm rot="18480650">
              <a:off x="5194701" y="2351012"/>
              <a:ext cx="2870298" cy="3080204"/>
            </a:xfrm>
            <a:custGeom>
              <a:avLst/>
              <a:gdLst>
                <a:gd name="connsiteX0" fmla="*/ 3152019 w 3152019"/>
                <a:gd name="connsiteY0" fmla="*/ 764419 h 3304419"/>
                <a:gd name="connsiteX1" fmla="*/ 1018419 w 3152019"/>
                <a:gd name="connsiteY1" fmla="*/ 53219 h 3304419"/>
                <a:gd name="connsiteX2" fmla="*/ 16933 w 3152019"/>
                <a:gd name="connsiteY2" fmla="*/ 1083733 h 3304419"/>
                <a:gd name="connsiteX3" fmla="*/ 1120019 w 3152019"/>
                <a:gd name="connsiteY3" fmla="*/ 3260876 h 3304419"/>
                <a:gd name="connsiteX4" fmla="*/ 1120019 w 3152019"/>
                <a:gd name="connsiteY4" fmla="*/ 3260876 h 3304419"/>
                <a:gd name="connsiteX5" fmla="*/ 1163562 w 3152019"/>
                <a:gd name="connsiteY5" fmla="*/ 3304419 h 330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2019" h="3304419">
                  <a:moveTo>
                    <a:pt x="3152019" y="764419"/>
                  </a:moveTo>
                  <a:cubicBezTo>
                    <a:pt x="2346476" y="382209"/>
                    <a:pt x="1540933" y="0"/>
                    <a:pt x="1018419" y="53219"/>
                  </a:cubicBezTo>
                  <a:cubicBezTo>
                    <a:pt x="495905" y="106438"/>
                    <a:pt x="0" y="549124"/>
                    <a:pt x="16933" y="1083733"/>
                  </a:cubicBezTo>
                  <a:cubicBezTo>
                    <a:pt x="33866" y="1618342"/>
                    <a:pt x="1120019" y="3260876"/>
                    <a:pt x="1120019" y="3260876"/>
                  </a:cubicBezTo>
                  <a:lnTo>
                    <a:pt x="1120019" y="3260876"/>
                  </a:lnTo>
                  <a:lnTo>
                    <a:pt x="1163562" y="3304419"/>
                  </a:lnTo>
                </a:path>
              </a:pathLst>
            </a:cu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827584" y="1340768"/>
            <a:ext cx="4608512" cy="3404306"/>
            <a:chOff x="1115616" y="1320838"/>
            <a:chExt cx="4624784" cy="3638248"/>
          </a:xfrm>
        </p:grpSpPr>
        <p:sp>
          <p:nvSpPr>
            <p:cNvPr id="6" name="ZoneTexte 5"/>
            <p:cNvSpPr txBox="1"/>
            <p:nvPr/>
          </p:nvSpPr>
          <p:spPr>
            <a:xfrm>
              <a:off x="1115616" y="1916832"/>
              <a:ext cx="1701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Courier" pitchFamily="49" charset="0"/>
                </a:rPr>
                <a:t>Générations</a:t>
              </a:r>
            </a:p>
            <a:p>
              <a:pPr algn="ctr"/>
              <a:r>
                <a:rPr lang="fr-FR" b="1" dirty="0" smtClean="0">
                  <a:latin typeface="Courier" pitchFamily="49" charset="0"/>
                </a:rPr>
                <a:t>historiques</a:t>
              </a:r>
              <a:endParaRPr lang="fr-FR" b="1" dirty="0">
                <a:latin typeface="Courier" pitchFamily="49" charset="0"/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1335314" y="1320838"/>
              <a:ext cx="4405086" cy="3638248"/>
            </a:xfrm>
            <a:custGeom>
              <a:avLst/>
              <a:gdLst>
                <a:gd name="connsiteX0" fmla="*/ 0 w 4405086"/>
                <a:gd name="connsiteY0" fmla="*/ 3432629 h 3638248"/>
                <a:gd name="connsiteX1" fmla="*/ 2627086 w 4405086"/>
                <a:gd name="connsiteY1" fmla="*/ 3476172 h 3638248"/>
                <a:gd name="connsiteX2" fmla="*/ 3686629 w 4405086"/>
                <a:gd name="connsiteY2" fmla="*/ 2460172 h 3638248"/>
                <a:gd name="connsiteX3" fmla="*/ 4296229 w 4405086"/>
                <a:gd name="connsiteY3" fmla="*/ 1444172 h 3638248"/>
                <a:gd name="connsiteX4" fmla="*/ 4339772 w 4405086"/>
                <a:gd name="connsiteY4" fmla="*/ 195943 h 3638248"/>
                <a:gd name="connsiteX5" fmla="*/ 4339772 w 4405086"/>
                <a:gd name="connsiteY5" fmla="*/ 268514 h 3638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5086" h="3638248">
                  <a:moveTo>
                    <a:pt x="0" y="3432629"/>
                  </a:moveTo>
                  <a:cubicBezTo>
                    <a:pt x="1006324" y="3535438"/>
                    <a:pt x="2012648" y="3638248"/>
                    <a:pt x="2627086" y="3476172"/>
                  </a:cubicBezTo>
                  <a:cubicBezTo>
                    <a:pt x="3241524" y="3314096"/>
                    <a:pt x="3408439" y="2798839"/>
                    <a:pt x="3686629" y="2460172"/>
                  </a:cubicBezTo>
                  <a:cubicBezTo>
                    <a:pt x="3964819" y="2121505"/>
                    <a:pt x="4187372" y="1821543"/>
                    <a:pt x="4296229" y="1444172"/>
                  </a:cubicBezTo>
                  <a:cubicBezTo>
                    <a:pt x="4405086" y="1066801"/>
                    <a:pt x="4332515" y="391886"/>
                    <a:pt x="4339772" y="195943"/>
                  </a:cubicBezTo>
                  <a:cubicBezTo>
                    <a:pt x="4347029" y="0"/>
                    <a:pt x="4343400" y="134257"/>
                    <a:pt x="4339772" y="268514"/>
                  </a:cubicBezTo>
                </a:path>
              </a:pathLst>
            </a:cu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0" y="2708920"/>
            <a:ext cx="1664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Création DL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308304" y="3717032"/>
            <a:ext cx="1582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Création </a:t>
            </a:r>
          </a:p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population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données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1"/>
            <a:endParaRPr lang="fr-FR" dirty="0" smtClean="0"/>
          </a:p>
          <a:p>
            <a:r>
              <a:rPr lang="fr-FR" dirty="0" smtClean="0"/>
              <a:t>Nombre de générations</a:t>
            </a:r>
          </a:p>
          <a:p>
            <a:endParaRPr lang="fr-FR" dirty="0" smtClean="0"/>
          </a:p>
          <a:p>
            <a:r>
              <a:rPr lang="fr-FR" dirty="0" smtClean="0"/>
              <a:t>Nombre d’individus (½ mâles, ½ femelles), pas de structure familiale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données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72208"/>
            <a:ext cx="8640960" cy="530120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Equilibre ou déséquilibre initial</a:t>
            </a:r>
          </a:p>
          <a:p>
            <a:endParaRPr lang="fr-FR" dirty="0" smtClean="0"/>
          </a:p>
          <a:p>
            <a:r>
              <a:rPr lang="fr-FR" dirty="0" smtClean="0"/>
              <a:t>Locus distribués sur des groupes de liaison de taille donnée</a:t>
            </a:r>
          </a:p>
          <a:p>
            <a:pPr lvl="1"/>
            <a:r>
              <a:rPr lang="fr-FR" dirty="0" smtClean="0"/>
              <a:t>Type (neutre, QTL)</a:t>
            </a:r>
          </a:p>
          <a:p>
            <a:pPr lvl="1"/>
            <a:r>
              <a:rPr lang="fr-FR" dirty="0" smtClean="0"/>
              <a:t>Positions</a:t>
            </a:r>
          </a:p>
          <a:p>
            <a:pPr lvl="1"/>
            <a:r>
              <a:rPr lang="fr-FR" dirty="0" smtClean="0"/>
              <a:t>Nb allèles pour les </a:t>
            </a:r>
            <a:r>
              <a:rPr lang="fr-FR" dirty="0" err="1" smtClean="0"/>
              <a:t>loci</a:t>
            </a:r>
            <a:r>
              <a:rPr lang="fr-FR" dirty="0" smtClean="0"/>
              <a:t> neutres et les QTL</a:t>
            </a:r>
          </a:p>
          <a:p>
            <a:pPr lvl="1"/>
            <a:r>
              <a:rPr lang="fr-FR" dirty="0" smtClean="0"/>
              <a:t>Fréquences alléliques pour les </a:t>
            </a:r>
            <a:r>
              <a:rPr lang="fr-FR" dirty="0" err="1" smtClean="0"/>
              <a:t>loci</a:t>
            </a:r>
            <a:r>
              <a:rPr lang="fr-FR" dirty="0" smtClean="0"/>
              <a:t> neutres et les QTL</a:t>
            </a:r>
          </a:p>
          <a:p>
            <a:pPr lvl="1"/>
            <a:r>
              <a:rPr lang="fr-FR" dirty="0" smtClean="0"/>
              <a:t>Effets additifs</a:t>
            </a:r>
            <a:endParaRPr lang="fr-FR" dirty="0" smtClean="0"/>
          </a:p>
          <a:p>
            <a:pPr lvl="2"/>
            <a:r>
              <a:rPr lang="fr-FR" dirty="0" smtClean="0"/>
              <a:t>Tirés dans une loi Gamma(</a:t>
            </a:r>
            <a:r>
              <a:rPr lang="el-GR" i="1" dirty="0" smtClean="0">
                <a:latin typeface="Californian FB"/>
              </a:rPr>
              <a:t>α</a:t>
            </a:r>
            <a:r>
              <a:rPr lang="fr-FR" dirty="0" smtClean="0">
                <a:latin typeface="Californian FB"/>
              </a:rPr>
              <a:t>, </a:t>
            </a:r>
            <a:r>
              <a:rPr lang="el-GR" i="1" dirty="0" smtClean="0">
                <a:latin typeface="Californian FB"/>
              </a:rPr>
              <a:t>β</a:t>
            </a:r>
            <a:r>
              <a:rPr lang="fr-FR" dirty="0" smtClean="0">
                <a:latin typeface="Californian FB"/>
              </a:rPr>
              <a:t>)</a:t>
            </a:r>
            <a:endParaRPr lang="fr-FR" dirty="0" smtClean="0"/>
          </a:p>
          <a:p>
            <a:pPr lvl="2"/>
            <a:r>
              <a:rPr lang="fr-FR" dirty="0" smtClean="0"/>
              <a:t>Imposés </a:t>
            </a:r>
          </a:p>
          <a:p>
            <a:pPr lvl="1"/>
            <a:r>
              <a:rPr lang="fr-FR" dirty="0" smtClean="0"/>
              <a:t>Effets </a:t>
            </a:r>
            <a:r>
              <a:rPr lang="fr-FR" dirty="0" smtClean="0"/>
              <a:t>dominants, interactions (effet multiplicatif) si </a:t>
            </a:r>
            <a:r>
              <a:rPr lang="fr-FR" dirty="0" err="1" smtClean="0"/>
              <a:t>bialléiques</a:t>
            </a:r>
            <a:endParaRPr lang="fr-FR" dirty="0" smtClean="0"/>
          </a:p>
          <a:p>
            <a:pPr lvl="1"/>
            <a:r>
              <a:rPr lang="fr-FR" dirty="0" smtClean="0"/>
              <a:t>Génotypes </a:t>
            </a:r>
            <a:r>
              <a:rPr lang="fr-FR" dirty="0" smtClean="0"/>
              <a:t>manquants</a:t>
            </a:r>
          </a:p>
          <a:p>
            <a:pPr lvl="1"/>
            <a:r>
              <a:rPr lang="fr-FR" dirty="0" smtClean="0"/>
              <a:t>Erreurs de </a:t>
            </a:r>
            <a:r>
              <a:rPr lang="fr-FR" dirty="0" err="1" smtClean="0"/>
              <a:t>génotypage</a:t>
            </a:r>
            <a:endParaRPr lang="fr-FR" dirty="0" smtClean="0"/>
          </a:p>
        </p:txBody>
      </p:sp>
      <p:sp>
        <p:nvSpPr>
          <p:cNvPr id="4" name="Accolade fermante 3"/>
          <p:cNvSpPr/>
          <p:nvPr/>
        </p:nvSpPr>
        <p:spPr>
          <a:xfrm>
            <a:off x="7308304" y="3240360"/>
            <a:ext cx="216024" cy="108012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660232" y="3541166"/>
            <a:ext cx="2049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fr-FR" dirty="0" smtClean="0"/>
              <a:t>Aléatoires</a:t>
            </a:r>
          </a:p>
          <a:p>
            <a:pPr lvl="2"/>
            <a:r>
              <a:rPr lang="fr-FR" dirty="0" smtClean="0"/>
              <a:t>Imposés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ftcdn.net/jpg/00/13/93/97/400_F_13939727_KRi0Jt6LxcLK853oOEkN43d4SVKxVBkg.jpg"/>
          <p:cNvPicPr>
            <a:picLocks noChangeAspect="1" noChangeArrowheads="1"/>
          </p:cNvPicPr>
          <p:nvPr/>
        </p:nvPicPr>
        <p:blipFill>
          <a:blip r:embed="rId2" cstate="print"/>
          <a:srcRect l="9600" t="66600" r="60000"/>
          <a:stretch>
            <a:fillRect/>
          </a:stretch>
        </p:blipFill>
        <p:spPr bwMode="auto">
          <a:xfrm>
            <a:off x="6765034" y="1265223"/>
            <a:ext cx="327246" cy="478582"/>
          </a:xfrm>
          <a:prstGeom prst="rect">
            <a:avLst/>
          </a:prstGeom>
          <a:noFill/>
        </p:spPr>
      </p:pic>
      <p:pic>
        <p:nvPicPr>
          <p:cNvPr id="41" name="Picture 2" descr="http://t2.ftcdn.net/jpg/00/13/93/97/400_F_13939727_KRi0Jt6LxcLK853oOEkN43d4SVKxVBkg.jpg"/>
          <p:cNvPicPr>
            <a:picLocks noChangeAspect="1" noChangeArrowheads="1"/>
          </p:cNvPicPr>
          <p:nvPr/>
        </p:nvPicPr>
        <p:blipFill>
          <a:blip r:embed="rId3" cstate="print"/>
          <a:srcRect l="57600" t="66600" r="12000"/>
          <a:stretch>
            <a:fillRect/>
          </a:stretch>
        </p:blipFill>
        <p:spPr bwMode="auto">
          <a:xfrm rot="13673254">
            <a:off x="2848742" y="1258718"/>
            <a:ext cx="336143" cy="491593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 </a:t>
            </a:r>
            <a:endParaRPr lang="fr-FR" dirty="0"/>
          </a:p>
        </p:txBody>
      </p:sp>
      <p:grpSp>
        <p:nvGrpSpPr>
          <p:cNvPr id="73" name="Groupe 72"/>
          <p:cNvGrpSpPr/>
          <p:nvPr/>
        </p:nvGrpSpPr>
        <p:grpSpPr>
          <a:xfrm>
            <a:off x="1979712" y="1979548"/>
            <a:ext cx="2016224" cy="1161420"/>
            <a:chOff x="1295636" y="1772816"/>
            <a:chExt cx="2988330" cy="1161420"/>
          </a:xfrm>
          <a:scene3d>
            <a:camera prst="orthographicFront">
              <a:rot lat="0" lon="0" rev="16200000"/>
            </a:camera>
            <a:lightRig rig="threePt" dir="t"/>
          </a:scene3d>
        </p:grpSpPr>
        <p:grpSp>
          <p:nvGrpSpPr>
            <p:cNvPr id="38" name="Groupe 37"/>
            <p:cNvGrpSpPr/>
            <p:nvPr/>
          </p:nvGrpSpPr>
          <p:grpSpPr>
            <a:xfrm>
              <a:off x="1691679" y="2006841"/>
              <a:ext cx="2592287" cy="162016"/>
              <a:chOff x="575556" y="1772816"/>
              <a:chExt cx="2592288" cy="162016"/>
            </a:xfrm>
          </p:grpSpPr>
          <p:sp>
            <p:nvSpPr>
              <p:cNvPr id="11" name="Rectangle à coins arrondis 10"/>
              <p:cNvSpPr/>
              <p:nvPr/>
            </p:nvSpPr>
            <p:spPr>
              <a:xfrm>
                <a:off x="575556" y="1772816"/>
                <a:ext cx="2592288" cy="1620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à coins arrondis 11"/>
              <p:cNvSpPr/>
              <p:nvPr/>
            </p:nvSpPr>
            <p:spPr>
              <a:xfrm>
                <a:off x="683568" y="1772816"/>
                <a:ext cx="576000" cy="162016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" name="Groupe 21"/>
            <p:cNvGrpSpPr/>
            <p:nvPr/>
          </p:nvGrpSpPr>
          <p:grpSpPr>
            <a:xfrm>
              <a:off x="1691679" y="2762928"/>
              <a:ext cx="2592287" cy="162016"/>
              <a:chOff x="539552" y="1484784"/>
              <a:chExt cx="2592288" cy="216024"/>
            </a:xfrm>
          </p:grpSpPr>
          <p:sp>
            <p:nvSpPr>
              <p:cNvPr id="23" name="Rectangle à coins arrondis 22"/>
              <p:cNvSpPr/>
              <p:nvPr/>
            </p:nvSpPr>
            <p:spPr>
              <a:xfrm>
                <a:off x="539552" y="1484784"/>
                <a:ext cx="2592288" cy="21602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à coins arrondis 23"/>
              <p:cNvSpPr/>
              <p:nvPr/>
            </p:nvSpPr>
            <p:spPr>
              <a:xfrm>
                <a:off x="827584" y="1484784"/>
                <a:ext cx="1296000" cy="21602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9" name="Rectangle à coins arrondis 28"/>
            <p:cNvSpPr/>
            <p:nvPr/>
          </p:nvSpPr>
          <p:spPr>
            <a:xfrm>
              <a:off x="1691679" y="2546904"/>
              <a:ext cx="2592287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1691679" y="1772816"/>
              <a:ext cx="2592287" cy="162017"/>
              <a:chOff x="5796136" y="2129713"/>
              <a:chExt cx="2592288" cy="162017"/>
            </a:xfrm>
          </p:grpSpPr>
          <p:sp>
            <p:nvSpPr>
              <p:cNvPr id="32" name="Rectangle à coins arrondis 31"/>
              <p:cNvSpPr/>
              <p:nvPr/>
            </p:nvSpPr>
            <p:spPr>
              <a:xfrm>
                <a:off x="5796136" y="2129714"/>
                <a:ext cx="2592288" cy="1620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Rectangle à coins arrondis 32"/>
              <p:cNvSpPr/>
              <p:nvPr/>
            </p:nvSpPr>
            <p:spPr>
              <a:xfrm>
                <a:off x="6912424" y="2129713"/>
                <a:ext cx="1476000" cy="162016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2" name="ZoneTexte 41"/>
            <p:cNvSpPr txBox="1"/>
            <p:nvPr/>
          </p:nvSpPr>
          <p:spPr>
            <a:xfrm>
              <a:off x="1295637" y="17728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295636" y="25649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2</a:t>
              </a:r>
              <a:endParaRPr lang="fr-FR" dirty="0"/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6012160" y="1887923"/>
            <a:ext cx="1991932" cy="1181037"/>
            <a:chOff x="5292080" y="1753199"/>
            <a:chExt cx="2952328" cy="1181037"/>
          </a:xfrm>
          <a:scene3d>
            <a:camera prst="orthographicFront">
              <a:rot lat="0" lon="0" rev="16200000"/>
            </a:camera>
            <a:lightRig rig="threePt" dir="t"/>
          </a:scene3d>
        </p:grpSpPr>
        <p:sp>
          <p:nvSpPr>
            <p:cNvPr id="8" name="Rectangle à coins arrondis 7"/>
            <p:cNvSpPr/>
            <p:nvPr/>
          </p:nvSpPr>
          <p:spPr>
            <a:xfrm>
              <a:off x="5652120" y="2543757"/>
              <a:ext cx="2592288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5652120" y="1988840"/>
              <a:ext cx="2592288" cy="162016"/>
              <a:chOff x="4474840" y="1916832"/>
              <a:chExt cx="2592288" cy="216024"/>
            </a:xfrm>
          </p:grpSpPr>
          <p:sp>
            <p:nvSpPr>
              <p:cNvPr id="14" name="Rectangle à coins arrondis 13"/>
              <p:cNvSpPr/>
              <p:nvPr/>
            </p:nvSpPr>
            <p:spPr>
              <a:xfrm>
                <a:off x="4474840" y="1916832"/>
                <a:ext cx="2592288" cy="21602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à coins arrondis 14"/>
              <p:cNvSpPr/>
              <p:nvPr/>
            </p:nvSpPr>
            <p:spPr>
              <a:xfrm>
                <a:off x="5724232" y="1916832"/>
                <a:ext cx="936000" cy="21602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7" name="Rectangle à coins arrondis 16"/>
            <p:cNvSpPr/>
            <p:nvPr/>
          </p:nvSpPr>
          <p:spPr>
            <a:xfrm>
              <a:off x="5652120" y="2762928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5940152" y="2762928"/>
              <a:ext cx="111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4" name="Groupe 33"/>
            <p:cNvGrpSpPr/>
            <p:nvPr/>
          </p:nvGrpSpPr>
          <p:grpSpPr>
            <a:xfrm>
              <a:off x="5652120" y="1753199"/>
              <a:ext cx="2592288" cy="163633"/>
              <a:chOff x="5796136" y="2128097"/>
              <a:chExt cx="2592288" cy="163633"/>
            </a:xfrm>
          </p:grpSpPr>
          <p:sp>
            <p:nvSpPr>
              <p:cNvPr id="35" name="Rectangle à coins arrondis 34"/>
              <p:cNvSpPr/>
              <p:nvPr/>
            </p:nvSpPr>
            <p:spPr>
              <a:xfrm>
                <a:off x="5796136" y="2129714"/>
                <a:ext cx="2592288" cy="1620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Rectangle à coins arrondis 35"/>
              <p:cNvSpPr/>
              <p:nvPr/>
            </p:nvSpPr>
            <p:spPr>
              <a:xfrm>
                <a:off x="6912424" y="2128097"/>
                <a:ext cx="1476000" cy="162016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4" name="ZoneTexte 43"/>
            <p:cNvSpPr txBox="1"/>
            <p:nvPr/>
          </p:nvSpPr>
          <p:spPr>
            <a:xfrm>
              <a:off x="5292080" y="17728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3</a:t>
              </a:r>
              <a:endParaRPr lang="fr-FR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292080" y="25649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91044" y="1916832"/>
            <a:ext cx="1240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Génération</a:t>
            </a:r>
          </a:p>
          <a:p>
            <a:pPr algn="ctr"/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91044" y="4427820"/>
            <a:ext cx="1240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Génération</a:t>
            </a:r>
          </a:p>
          <a:p>
            <a:pPr algn="ctr"/>
            <a:r>
              <a:rPr lang="fr-FR" dirty="0" smtClean="0"/>
              <a:t>N+1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2411760" y="1412776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77" name="ZoneTexte 76"/>
          <p:cNvSpPr txBox="1"/>
          <p:nvPr/>
        </p:nvSpPr>
        <p:spPr>
          <a:xfrm>
            <a:off x="3203848" y="1412776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78" name="ZoneTexte 77"/>
          <p:cNvSpPr txBox="1"/>
          <p:nvPr/>
        </p:nvSpPr>
        <p:spPr>
          <a:xfrm>
            <a:off x="6444208" y="1340768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7236296" y="1340768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93" name="ZoneTexte 92"/>
          <p:cNvSpPr txBox="1"/>
          <p:nvPr/>
        </p:nvSpPr>
        <p:spPr>
          <a:xfrm>
            <a:off x="2267744" y="4043030"/>
            <a:ext cx="5760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1+4 </a:t>
            </a:r>
          </a:p>
          <a:p>
            <a:pPr algn="ctr"/>
            <a:r>
              <a:rPr lang="fr-FR" dirty="0" smtClean="0">
                <a:sym typeface="Wingdings" pitchFamily="2" charset="2"/>
              </a:rPr>
              <a:t> 5</a:t>
            </a:r>
            <a:endParaRPr lang="fr-FR" dirty="0"/>
          </a:p>
        </p:txBody>
      </p:sp>
      <p:sp>
        <p:nvSpPr>
          <p:cNvPr id="94" name="ZoneTexte 93"/>
          <p:cNvSpPr txBox="1"/>
          <p:nvPr/>
        </p:nvSpPr>
        <p:spPr>
          <a:xfrm>
            <a:off x="3203848" y="4331062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95" name="ZoneTexte 94"/>
          <p:cNvSpPr txBox="1"/>
          <p:nvPr/>
        </p:nvSpPr>
        <p:spPr>
          <a:xfrm>
            <a:off x="3059832" y="4043030"/>
            <a:ext cx="5760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1+3 </a:t>
            </a:r>
          </a:p>
          <a:p>
            <a:pPr algn="ctr"/>
            <a:r>
              <a:rPr lang="fr-FR" dirty="0" smtClean="0">
                <a:sym typeface="Wingdings" pitchFamily="2" charset="2"/>
              </a:rPr>
              <a:t> 6</a:t>
            </a:r>
            <a:endParaRPr lang="fr-FR" dirty="0"/>
          </a:p>
        </p:txBody>
      </p:sp>
      <p:grpSp>
        <p:nvGrpSpPr>
          <p:cNvPr id="140" name="Groupe 139"/>
          <p:cNvGrpSpPr/>
          <p:nvPr/>
        </p:nvGrpSpPr>
        <p:grpSpPr>
          <a:xfrm>
            <a:off x="1814488" y="5177736"/>
            <a:ext cx="1749014" cy="809510"/>
            <a:chOff x="2339752" y="4212377"/>
            <a:chExt cx="1749014" cy="809510"/>
          </a:xfrm>
          <a:scene3d>
            <a:camera prst="orthographicFront">
              <a:rot lat="0" lon="0" rev="16200000"/>
            </a:camera>
            <a:lightRig rig="threePt" dir="t"/>
          </a:scene3d>
        </p:grpSpPr>
        <p:grpSp>
          <p:nvGrpSpPr>
            <p:cNvPr id="131" name="Groupe 130"/>
            <p:cNvGrpSpPr/>
            <p:nvPr/>
          </p:nvGrpSpPr>
          <p:grpSpPr>
            <a:xfrm>
              <a:off x="2339752" y="4725144"/>
              <a:ext cx="1749014" cy="162016"/>
              <a:chOff x="5652120" y="5481231"/>
              <a:chExt cx="1749014" cy="162016"/>
            </a:xfrm>
          </p:grpSpPr>
          <p:sp>
            <p:nvSpPr>
              <p:cNvPr id="125" name="Rectangle à coins arrondis 124"/>
              <p:cNvSpPr/>
              <p:nvPr/>
            </p:nvSpPr>
            <p:spPr>
              <a:xfrm>
                <a:off x="5652120" y="5481231"/>
                <a:ext cx="1749014" cy="1620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Rectangle à coins arrondis 125"/>
              <p:cNvSpPr/>
              <p:nvPr/>
            </p:nvSpPr>
            <p:spPr>
              <a:xfrm>
                <a:off x="5846455" y="5481231"/>
                <a:ext cx="108000" cy="162016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4" name="ZoneTexte 133"/>
            <p:cNvSpPr txBox="1"/>
            <p:nvPr/>
          </p:nvSpPr>
          <p:spPr>
            <a:xfrm>
              <a:off x="2375407" y="4437112"/>
              <a:ext cx="5229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  </a:t>
              </a:r>
              <a:r>
                <a:rPr lang="el-GR" sz="3200" dirty="0" smtClean="0"/>
                <a:t>χ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grpSp>
          <p:nvGrpSpPr>
            <p:cNvPr id="135" name="Groupe 33"/>
            <p:cNvGrpSpPr/>
            <p:nvPr/>
          </p:nvGrpSpPr>
          <p:grpSpPr>
            <a:xfrm>
              <a:off x="2339752" y="4487203"/>
              <a:ext cx="1749013" cy="163633"/>
              <a:chOff x="5796136" y="2128097"/>
              <a:chExt cx="2592288" cy="163633"/>
            </a:xfrm>
          </p:grpSpPr>
          <p:sp>
            <p:nvSpPr>
              <p:cNvPr id="136" name="Rectangle à coins arrondis 135"/>
              <p:cNvSpPr/>
              <p:nvPr/>
            </p:nvSpPr>
            <p:spPr>
              <a:xfrm>
                <a:off x="5796136" y="2129714"/>
                <a:ext cx="2592288" cy="1620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Rectangle à coins arrondis 136"/>
              <p:cNvSpPr/>
              <p:nvPr/>
            </p:nvSpPr>
            <p:spPr>
              <a:xfrm>
                <a:off x="6912424" y="2128097"/>
                <a:ext cx="1476000" cy="162016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8" name="ZoneTexte 137"/>
            <p:cNvSpPr txBox="1"/>
            <p:nvPr/>
          </p:nvSpPr>
          <p:spPr>
            <a:xfrm>
              <a:off x="2752956" y="4212377"/>
              <a:ext cx="5229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  </a:t>
              </a:r>
              <a:r>
                <a:rPr lang="el-GR" sz="3200" dirty="0" smtClean="0"/>
                <a:t>χ</a:t>
              </a:r>
              <a:r>
                <a:rPr lang="fr-FR" dirty="0" smtClean="0"/>
                <a:t> </a:t>
              </a:r>
              <a:endParaRPr lang="fr-FR" dirty="0"/>
            </a:p>
          </p:txBody>
        </p:sp>
      </p:grpSp>
      <p:sp>
        <p:nvSpPr>
          <p:cNvPr id="150" name="ZoneTexte 149"/>
          <p:cNvSpPr txBox="1"/>
          <p:nvPr/>
        </p:nvSpPr>
        <p:spPr>
          <a:xfrm>
            <a:off x="6277332" y="4043030"/>
            <a:ext cx="5760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2+3 </a:t>
            </a:r>
          </a:p>
          <a:p>
            <a:pPr algn="ctr"/>
            <a:r>
              <a:rPr lang="fr-FR" dirty="0" smtClean="0">
                <a:sym typeface="Wingdings" pitchFamily="2" charset="2"/>
              </a:rPr>
              <a:t> 7</a:t>
            </a:r>
            <a:endParaRPr lang="fr-FR" dirty="0"/>
          </a:p>
        </p:txBody>
      </p:sp>
      <p:grpSp>
        <p:nvGrpSpPr>
          <p:cNvPr id="161" name="Groupe 160"/>
          <p:cNvGrpSpPr/>
          <p:nvPr/>
        </p:nvGrpSpPr>
        <p:grpSpPr>
          <a:xfrm>
            <a:off x="5796136" y="5195158"/>
            <a:ext cx="1749014" cy="764380"/>
            <a:chOff x="4211960" y="5877272"/>
            <a:chExt cx="1749014" cy="764380"/>
          </a:xfrm>
          <a:scene3d>
            <a:camera prst="orthographicFront">
              <a:rot lat="0" lon="0" rev="16200000"/>
            </a:camera>
            <a:lightRig rig="threePt" dir="t"/>
          </a:scene3d>
        </p:grpSpPr>
        <p:grpSp>
          <p:nvGrpSpPr>
            <p:cNvPr id="154" name="Groupe 153"/>
            <p:cNvGrpSpPr/>
            <p:nvPr/>
          </p:nvGrpSpPr>
          <p:grpSpPr>
            <a:xfrm>
              <a:off x="4211960" y="6118432"/>
              <a:ext cx="1749014" cy="523220"/>
              <a:chOff x="4932040" y="5489524"/>
              <a:chExt cx="1749014" cy="523220"/>
            </a:xfrm>
          </p:grpSpPr>
          <p:grpSp>
            <p:nvGrpSpPr>
              <p:cNvPr id="152" name="Groupe 151"/>
              <p:cNvGrpSpPr/>
              <p:nvPr/>
            </p:nvGrpSpPr>
            <p:grpSpPr>
              <a:xfrm>
                <a:off x="4932040" y="5733256"/>
                <a:ext cx="1749014" cy="162488"/>
                <a:chOff x="5652120" y="4490648"/>
                <a:chExt cx="1749014" cy="162488"/>
              </a:xfrm>
            </p:grpSpPr>
            <p:grpSp>
              <p:nvGrpSpPr>
                <p:cNvPr id="128" name="Groupe 30"/>
                <p:cNvGrpSpPr/>
                <p:nvPr/>
              </p:nvGrpSpPr>
              <p:grpSpPr>
                <a:xfrm>
                  <a:off x="5652120" y="4491119"/>
                  <a:ext cx="1749014" cy="162017"/>
                  <a:chOff x="5796136" y="2129713"/>
                  <a:chExt cx="2592288" cy="162017"/>
                </a:xfrm>
              </p:grpSpPr>
              <p:sp>
                <p:nvSpPr>
                  <p:cNvPr id="129" name="Rectangle à coins arrondis 128"/>
                  <p:cNvSpPr/>
                  <p:nvPr/>
                </p:nvSpPr>
                <p:spPr>
                  <a:xfrm>
                    <a:off x="5796136" y="2129714"/>
                    <a:ext cx="2592288" cy="162016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" name="Rectangle à coins arrondis 129"/>
                  <p:cNvSpPr/>
                  <p:nvPr/>
                </p:nvSpPr>
                <p:spPr>
                  <a:xfrm>
                    <a:off x="6912424" y="2129713"/>
                    <a:ext cx="1476000" cy="162016"/>
                  </a:xfrm>
                  <a:prstGeom prst="round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51" name="Rectangle à coins arrondis 150"/>
                <p:cNvSpPr/>
                <p:nvPr/>
              </p:nvSpPr>
              <p:spPr>
                <a:xfrm>
                  <a:off x="5724128" y="4490648"/>
                  <a:ext cx="388627" cy="162016"/>
                </a:xfrm>
                <a:prstGeom prst="round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53" name="ZoneTexte 152"/>
              <p:cNvSpPr txBox="1"/>
              <p:nvPr/>
            </p:nvSpPr>
            <p:spPr>
              <a:xfrm>
                <a:off x="5459822" y="5489524"/>
                <a:ext cx="389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/>
                  <a:t>χ</a:t>
                </a:r>
                <a:r>
                  <a:rPr lang="fr-FR" dirty="0" smtClean="0"/>
                  <a:t> </a:t>
                </a:r>
              </a:p>
            </p:txBody>
          </p:sp>
        </p:grpSp>
        <p:grpSp>
          <p:nvGrpSpPr>
            <p:cNvPr id="160" name="Groupe 159"/>
            <p:cNvGrpSpPr/>
            <p:nvPr/>
          </p:nvGrpSpPr>
          <p:grpSpPr>
            <a:xfrm>
              <a:off x="4211960" y="5877272"/>
              <a:ext cx="1749013" cy="523220"/>
              <a:chOff x="4211960" y="6210792"/>
              <a:chExt cx="1749013" cy="523220"/>
            </a:xfrm>
          </p:grpSpPr>
          <p:grpSp>
            <p:nvGrpSpPr>
              <p:cNvPr id="158" name="Groupe 157"/>
              <p:cNvGrpSpPr/>
              <p:nvPr/>
            </p:nvGrpSpPr>
            <p:grpSpPr>
              <a:xfrm>
                <a:off x="4211960" y="6453336"/>
                <a:ext cx="1749013" cy="162488"/>
                <a:chOff x="4211960" y="6453336"/>
                <a:chExt cx="1749013" cy="162488"/>
              </a:xfrm>
            </p:grpSpPr>
            <p:sp>
              <p:nvSpPr>
                <p:cNvPr id="156" name="Rectangle à coins arrondis 155"/>
                <p:cNvSpPr/>
                <p:nvPr/>
              </p:nvSpPr>
              <p:spPr>
                <a:xfrm>
                  <a:off x="4211960" y="6453336"/>
                  <a:ext cx="1749013" cy="1620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7" name="Rectangle à coins arrondis 156"/>
                <p:cNvSpPr/>
                <p:nvPr/>
              </p:nvSpPr>
              <p:spPr>
                <a:xfrm>
                  <a:off x="4406294" y="6453336"/>
                  <a:ext cx="752964" cy="162016"/>
                </a:xfrm>
                <a:prstGeom prst="round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5" name="Rectangle à coins arrondis 154"/>
                <p:cNvSpPr/>
                <p:nvPr/>
              </p:nvSpPr>
              <p:spPr>
                <a:xfrm>
                  <a:off x="5562624" y="6453808"/>
                  <a:ext cx="396000" cy="162016"/>
                </a:xfrm>
                <a:prstGeom prst="round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59" name="ZoneTexte 158"/>
              <p:cNvSpPr txBox="1"/>
              <p:nvPr/>
            </p:nvSpPr>
            <p:spPr>
              <a:xfrm>
                <a:off x="5387814" y="6210792"/>
                <a:ext cx="389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/>
                  <a:t>χ</a:t>
                </a:r>
                <a:r>
                  <a:rPr lang="fr-FR" dirty="0" smtClean="0"/>
                  <a:t> </a:t>
                </a:r>
              </a:p>
            </p:txBody>
          </p:sp>
        </p:grpSp>
      </p:grpSp>
      <p:sp>
        <p:nvSpPr>
          <p:cNvPr id="163" name="ZoneTexte 162"/>
          <p:cNvSpPr txBox="1"/>
          <p:nvPr/>
        </p:nvSpPr>
        <p:spPr>
          <a:xfrm>
            <a:off x="7092280" y="4044771"/>
            <a:ext cx="5760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1+3 </a:t>
            </a:r>
          </a:p>
          <a:p>
            <a:pPr algn="ctr"/>
            <a:r>
              <a:rPr lang="fr-FR" dirty="0" smtClean="0">
                <a:sym typeface="Wingdings" pitchFamily="2" charset="2"/>
              </a:rPr>
              <a:t> 8</a:t>
            </a:r>
            <a:endParaRPr lang="fr-FR" dirty="0"/>
          </a:p>
        </p:txBody>
      </p:sp>
      <p:grpSp>
        <p:nvGrpSpPr>
          <p:cNvPr id="165" name="Groupe 164"/>
          <p:cNvGrpSpPr/>
          <p:nvPr/>
        </p:nvGrpSpPr>
        <p:grpSpPr>
          <a:xfrm>
            <a:off x="2411760" y="5058762"/>
            <a:ext cx="1749014" cy="1034534"/>
            <a:chOff x="2457480" y="4732764"/>
            <a:chExt cx="1749014" cy="1034534"/>
          </a:xfrm>
        </p:grpSpPr>
        <p:grpSp>
          <p:nvGrpSpPr>
            <p:cNvPr id="149" name="Groupe 148"/>
            <p:cNvGrpSpPr/>
            <p:nvPr/>
          </p:nvGrpSpPr>
          <p:grpSpPr>
            <a:xfrm>
              <a:off x="2457480" y="4732764"/>
              <a:ext cx="1749014" cy="1034534"/>
              <a:chOff x="4017626" y="5740365"/>
              <a:chExt cx="1749014" cy="1034534"/>
            </a:xfrm>
            <a:scene3d>
              <a:camera prst="orthographicFront">
                <a:rot lat="0" lon="0" rev="16200000"/>
              </a:camera>
              <a:lightRig rig="threePt" dir="t"/>
            </a:scene3d>
          </p:grpSpPr>
          <p:grpSp>
            <p:nvGrpSpPr>
              <p:cNvPr id="143" name="Groupe 142"/>
              <p:cNvGrpSpPr/>
              <p:nvPr/>
            </p:nvGrpSpPr>
            <p:grpSpPr>
              <a:xfrm>
                <a:off x="4017626" y="5974680"/>
                <a:ext cx="1749014" cy="800219"/>
                <a:chOff x="4283968" y="5974680"/>
                <a:chExt cx="1749014" cy="800219"/>
              </a:xfrm>
            </p:grpSpPr>
            <p:grpSp>
              <p:nvGrpSpPr>
                <p:cNvPr id="141" name="Groupe 140"/>
                <p:cNvGrpSpPr/>
                <p:nvPr/>
              </p:nvGrpSpPr>
              <p:grpSpPr>
                <a:xfrm>
                  <a:off x="4283968" y="6219312"/>
                  <a:ext cx="1749014" cy="162016"/>
                  <a:chOff x="7575514" y="5499232"/>
                  <a:chExt cx="1749014" cy="162016"/>
                </a:xfrm>
              </p:grpSpPr>
              <p:sp>
                <p:nvSpPr>
                  <p:cNvPr id="105" name="Rectangle à coins arrondis 104"/>
                  <p:cNvSpPr/>
                  <p:nvPr/>
                </p:nvSpPr>
                <p:spPr>
                  <a:xfrm>
                    <a:off x="7575514" y="5499232"/>
                    <a:ext cx="1749014" cy="162016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6" name="Rectangle à coins arrondis 105"/>
                  <p:cNvSpPr/>
                  <p:nvPr/>
                </p:nvSpPr>
                <p:spPr>
                  <a:xfrm>
                    <a:off x="8244407" y="5499232"/>
                    <a:ext cx="399851" cy="162016"/>
                  </a:xfrm>
                  <a:prstGeom prst="round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42" name="ZoneTexte 141"/>
                <p:cNvSpPr txBox="1"/>
                <p:nvPr/>
              </p:nvSpPr>
              <p:spPr>
                <a:xfrm>
                  <a:off x="4766940" y="5974680"/>
                  <a:ext cx="389850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800" dirty="0" smtClean="0"/>
                    <a:t>χ</a:t>
                  </a:r>
                  <a:r>
                    <a:rPr lang="fr-FR" dirty="0" smtClean="0"/>
                    <a:t> </a:t>
                  </a:r>
                </a:p>
                <a:p>
                  <a:endParaRPr lang="fr-FR" dirty="0"/>
                </a:p>
              </p:txBody>
            </p:sp>
          </p:grpSp>
          <p:grpSp>
            <p:nvGrpSpPr>
              <p:cNvPr id="148" name="Groupe 147"/>
              <p:cNvGrpSpPr/>
              <p:nvPr/>
            </p:nvGrpSpPr>
            <p:grpSpPr>
              <a:xfrm>
                <a:off x="4017626" y="5740365"/>
                <a:ext cx="1749013" cy="411948"/>
                <a:chOff x="4017626" y="5411316"/>
                <a:chExt cx="1749013" cy="411948"/>
              </a:xfrm>
            </p:grpSpPr>
            <p:sp>
              <p:nvSpPr>
                <p:cNvPr id="145" name="Rectangle à coins arrondis 144"/>
                <p:cNvSpPr/>
                <p:nvPr/>
              </p:nvSpPr>
              <p:spPr>
                <a:xfrm>
                  <a:off x="4017626" y="5661248"/>
                  <a:ext cx="1749013" cy="162016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" name="Rectangle à coins arrondis 145"/>
                <p:cNvSpPr/>
                <p:nvPr/>
              </p:nvSpPr>
              <p:spPr>
                <a:xfrm>
                  <a:off x="4248128" y="5661248"/>
                  <a:ext cx="1512000" cy="162000"/>
                </a:xfrm>
                <a:prstGeom prst="round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" name="ZoneTexte 146"/>
                <p:cNvSpPr txBox="1"/>
                <p:nvPr/>
              </p:nvSpPr>
              <p:spPr>
                <a:xfrm>
                  <a:off x="5190262" y="5411316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fr-FR" dirty="0"/>
                </a:p>
              </p:txBody>
            </p:sp>
          </p:grpSp>
        </p:grpSp>
        <p:sp>
          <p:nvSpPr>
            <p:cNvPr id="164" name="ZoneTexte 163"/>
            <p:cNvSpPr txBox="1"/>
            <p:nvPr/>
          </p:nvSpPr>
          <p:spPr>
            <a:xfrm rot="5400000">
              <a:off x="3395385" y="5055443"/>
              <a:ext cx="3898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/>
                <a:t>χ</a:t>
              </a:r>
              <a:r>
                <a:rPr lang="fr-FR" dirty="0" smtClean="0"/>
                <a:t> </a:t>
              </a:r>
            </a:p>
          </p:txBody>
        </p:sp>
      </p:grpSp>
      <p:grpSp>
        <p:nvGrpSpPr>
          <p:cNvPr id="169" name="Groupe 168"/>
          <p:cNvGrpSpPr/>
          <p:nvPr/>
        </p:nvGrpSpPr>
        <p:grpSpPr>
          <a:xfrm>
            <a:off x="6516216" y="5294182"/>
            <a:ext cx="1872208" cy="765072"/>
            <a:chOff x="4644008" y="5904980"/>
            <a:chExt cx="1872208" cy="765072"/>
          </a:xfrm>
          <a:scene3d>
            <a:camera prst="orthographicFront">
              <a:rot lat="0" lon="0" rev="16200000"/>
            </a:camera>
            <a:lightRig rig="threePt" dir="t"/>
          </a:scene3d>
        </p:grpSpPr>
        <p:grpSp>
          <p:nvGrpSpPr>
            <p:cNvPr id="168" name="Groupe 167"/>
            <p:cNvGrpSpPr/>
            <p:nvPr/>
          </p:nvGrpSpPr>
          <p:grpSpPr>
            <a:xfrm>
              <a:off x="4644008" y="6146832"/>
              <a:ext cx="1872208" cy="523220"/>
              <a:chOff x="4644008" y="6146832"/>
              <a:chExt cx="1872208" cy="523220"/>
            </a:xfrm>
          </p:grpSpPr>
          <p:sp>
            <p:nvSpPr>
              <p:cNvPr id="99" name="Rectangle à coins arrondis 98"/>
              <p:cNvSpPr/>
              <p:nvPr/>
            </p:nvSpPr>
            <p:spPr>
              <a:xfrm>
                <a:off x="4644008" y="6381328"/>
                <a:ext cx="1749014" cy="1620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" name="ZoneTexte 161"/>
              <p:cNvSpPr txBox="1"/>
              <p:nvPr/>
            </p:nvSpPr>
            <p:spPr>
              <a:xfrm>
                <a:off x="6126366" y="6146832"/>
                <a:ext cx="389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/>
                  <a:t>χ</a:t>
                </a:r>
                <a:r>
                  <a:rPr lang="fr-FR" dirty="0" smtClean="0"/>
                  <a:t> </a:t>
                </a:r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>
              <a:off x="4644008" y="5904980"/>
              <a:ext cx="1749013" cy="523220"/>
              <a:chOff x="4310863" y="3115140"/>
              <a:chExt cx="1749013" cy="523220"/>
            </a:xfrm>
          </p:grpSpPr>
          <p:sp>
            <p:nvSpPr>
              <p:cNvPr id="112" name="Rectangle à coins arrondis 111"/>
              <p:cNvSpPr/>
              <p:nvPr/>
            </p:nvSpPr>
            <p:spPr>
              <a:xfrm>
                <a:off x="4310863" y="3358609"/>
                <a:ext cx="1749013" cy="1620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Rectangle à coins arrondis 112"/>
              <p:cNvSpPr/>
              <p:nvPr/>
            </p:nvSpPr>
            <p:spPr>
              <a:xfrm>
                <a:off x="4311676" y="3358609"/>
                <a:ext cx="936000" cy="162016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" name="ZoneTexte 165"/>
              <p:cNvSpPr txBox="1"/>
              <p:nvPr/>
            </p:nvSpPr>
            <p:spPr>
              <a:xfrm>
                <a:off x="4427984" y="3115140"/>
                <a:ext cx="389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/>
                  <a:t>χ</a:t>
                </a:r>
                <a:r>
                  <a:rPr lang="fr-FR" dirty="0" smtClean="0"/>
                  <a:t>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3" grpId="1" animBg="1"/>
      <p:bldP spid="94" grpId="0" animBg="1"/>
      <p:bldP spid="95" grpId="0" animBg="1"/>
      <p:bldP spid="150" grpId="0" animBg="1"/>
      <p:bldP spid="1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44216"/>
            <a:ext cx="8568952" cy="4781128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Dérive </a:t>
            </a:r>
            <a:r>
              <a:rPr lang="fr-FR" sz="2800" dirty="0" smtClean="0"/>
              <a:t>: par construction, en fonction de la taille de la population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Mutation</a:t>
            </a:r>
            <a:r>
              <a:rPr lang="fr-FR" sz="2800" dirty="0" smtClean="0"/>
              <a:t> ou non : paramètre différent pour SNP (10</a:t>
            </a:r>
            <a:r>
              <a:rPr lang="fr-FR" sz="2800" baseline="30000" dirty="0" smtClean="0"/>
              <a:t>-6</a:t>
            </a:r>
            <a:r>
              <a:rPr lang="fr-FR" sz="2800" dirty="0" smtClean="0"/>
              <a:t>), QTL et marqueurs à plus de 2 allèles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Sélection</a:t>
            </a:r>
            <a:r>
              <a:rPr lang="fr-FR" sz="2800" dirty="0" smtClean="0"/>
              <a:t> ou non :</a:t>
            </a:r>
          </a:p>
          <a:p>
            <a:pPr lvl="1"/>
            <a:r>
              <a:rPr lang="fr-FR" sz="2400" dirty="0" smtClean="0"/>
              <a:t>Sur la base des phénotypes</a:t>
            </a:r>
          </a:p>
          <a:p>
            <a:pPr lvl="1"/>
            <a:r>
              <a:rPr lang="fr-FR" sz="2400" dirty="0" smtClean="0"/>
              <a:t>Sur la base des valeurs génétiques vraies + précision (polygénique + QTL)</a:t>
            </a:r>
          </a:p>
          <a:p>
            <a:pPr lvl="1"/>
            <a:r>
              <a:rPr lang="fr-FR" sz="2400" dirty="0" smtClean="0"/>
              <a:t>Sur la base des estimations EBV BLUP (≡ </a:t>
            </a:r>
            <a:r>
              <a:rPr lang="fr-FR" sz="2400" dirty="0" err="1" smtClean="0"/>
              <a:t>QMSim</a:t>
            </a:r>
            <a:r>
              <a:rPr lang="fr-FR" sz="2400" dirty="0" smtClean="0"/>
              <a:t>)</a:t>
            </a:r>
          </a:p>
          <a:p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</a:t>
            </a:r>
            <a:r>
              <a:rPr lang="fr-FR" dirty="0" smtClean="0"/>
              <a:t>générations historiques, phénotypes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02635"/>
          </a:xfrm>
        </p:spPr>
        <p:txBody>
          <a:bodyPr>
            <a:normAutofit/>
          </a:bodyPr>
          <a:lstStyle/>
          <a:p>
            <a:r>
              <a:rPr lang="fr-FR" dirty="0" smtClean="0"/>
              <a:t>Phénotypes = Effet polygénique</a:t>
            </a:r>
          </a:p>
          <a:p>
            <a:pPr lvl="1">
              <a:buNone/>
            </a:pPr>
            <a:r>
              <a:rPr lang="fr-FR" dirty="0" smtClean="0"/>
              <a:t>				</a:t>
            </a:r>
            <a:r>
              <a:rPr lang="fr-FR" sz="3200" dirty="0" smtClean="0"/>
              <a:t>+ effet(s) QTL </a:t>
            </a:r>
          </a:p>
          <a:p>
            <a:pPr lvl="1">
              <a:buNone/>
            </a:pPr>
            <a:r>
              <a:rPr lang="fr-FR" sz="3200" dirty="0" smtClean="0"/>
              <a:t>				+ </a:t>
            </a:r>
            <a:r>
              <a:rPr lang="fr-FR" sz="3200" dirty="0" smtClean="0"/>
              <a:t>résiduelle</a:t>
            </a:r>
            <a:endParaRPr lang="fr-FR" sz="3200" dirty="0" smtClean="0"/>
          </a:p>
          <a:p>
            <a:pPr lvl="1">
              <a:buNone/>
            </a:pPr>
            <a:endParaRPr lang="fr-FR" sz="3200" dirty="0" smtClean="0"/>
          </a:p>
          <a:p>
            <a:pPr lvl="1">
              <a:buNone/>
            </a:pPr>
            <a:endParaRPr lang="fr-FR" sz="3200" dirty="0" smtClean="0"/>
          </a:p>
          <a:p>
            <a:pPr lvl="1">
              <a:buNone/>
            </a:pPr>
            <a:endParaRPr lang="fr-FR" sz="3200" dirty="0" smtClean="0"/>
          </a:p>
          <a:p>
            <a:r>
              <a:rPr lang="fr-FR" dirty="0" smtClean="0"/>
              <a:t>h² donnée, rapport variance </a:t>
            </a:r>
            <a:r>
              <a:rPr lang="fr-FR" dirty="0" err="1" smtClean="0"/>
              <a:t>pol</a:t>
            </a:r>
            <a:r>
              <a:rPr lang="fr-FR" dirty="0" smtClean="0"/>
              <a:t>/QTL</a:t>
            </a:r>
          </a:p>
          <a:p>
            <a:r>
              <a:rPr lang="fr-FR" dirty="0" smtClean="0"/>
              <a:t>Un caractère </a:t>
            </a:r>
            <a:r>
              <a:rPr lang="fr-FR" dirty="0" smtClean="0"/>
              <a:t>unique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67544" y="3429000"/>
            <a:ext cx="8352928" cy="16561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Pour éviter de fixer les QTL lors des simulations, </a:t>
            </a:r>
            <a:r>
              <a:rPr lang="fr-FR" sz="2400" b="1" i="1" dirty="0" err="1" smtClean="0">
                <a:solidFill>
                  <a:schemeClr val="bg2">
                    <a:lumMod val="25000"/>
                  </a:schemeClr>
                </a:solidFill>
              </a:rPr>
              <a:t>nallèles</a:t>
            </a:r>
            <a:r>
              <a:rPr lang="fr-FR" sz="2400" b="1" i="1" dirty="0" smtClean="0">
                <a:solidFill>
                  <a:schemeClr val="bg2">
                    <a:lumMod val="25000"/>
                  </a:schemeClr>
                </a:solidFill>
              </a:rPr>
              <a:t> = 5</a:t>
            </a:r>
            <a:endParaRPr lang="fr-F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un effet +</a:t>
            </a:r>
            <a:r>
              <a:rPr lang="fr-FR" sz="2400" b="1" i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 est attribué à un allèle au hasard</a:t>
            </a:r>
          </a:p>
          <a:p>
            <a:pPr algn="ctr"/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un effet 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fr-FR" sz="2400" b="1" i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est attribué à 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un autre 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allèle au hasard</a:t>
            </a:r>
          </a:p>
          <a:p>
            <a:pPr algn="ctr"/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un effet 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0 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est attribué 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autres allèles</a:t>
            </a:r>
            <a:endParaRPr lang="fr-F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ou 2 populations / migration, </a:t>
            </a:r>
            <a:r>
              <a:rPr lang="fr-FR" dirty="0" err="1" smtClean="0"/>
              <a:t>bottlenecks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835696" y="2295456"/>
            <a:ext cx="1660376" cy="3509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499992" y="3068960"/>
            <a:ext cx="18733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 stable n</a:t>
            </a:r>
          </a:p>
          <a:p>
            <a:pPr algn="ctr"/>
            <a:r>
              <a:rPr lang="fr-FR" dirty="0" smtClean="0"/>
              <a:t>0 à N générations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655351" y="6207695"/>
            <a:ext cx="563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ym typeface="Wingdings" pitchFamily="2" charset="2"/>
              </a:rPr>
              <a:t> Structure de DL liée à un effectif efficace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6408712" cy="66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860068" y="2420888"/>
            <a:ext cx="21157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Extrait des données </a:t>
            </a:r>
          </a:p>
          <a:p>
            <a:pPr algn="ctr"/>
            <a:r>
              <a:rPr lang="fr-FR" dirty="0" smtClean="0"/>
              <a:t>de l’exemple 5:</a:t>
            </a:r>
          </a:p>
          <a:p>
            <a:pPr algn="ctr"/>
            <a:r>
              <a:rPr lang="fr-FR" dirty="0" smtClean="0"/>
              <a:t>1000 générations, </a:t>
            </a:r>
          </a:p>
          <a:p>
            <a:pPr algn="ctr"/>
            <a:r>
              <a:rPr lang="fr-FR" dirty="0" smtClean="0"/>
              <a:t>2000 individus,</a:t>
            </a:r>
          </a:p>
          <a:p>
            <a:pPr algn="ctr"/>
            <a:r>
              <a:rPr lang="fr-FR" dirty="0" smtClean="0"/>
              <a:t>100 SNP, 5chr,</a:t>
            </a:r>
          </a:p>
          <a:p>
            <a:pPr algn="ctr"/>
            <a:r>
              <a:rPr lang="fr-FR" dirty="0" smtClean="0"/>
              <a:t>Taux mutation : 10</a:t>
            </a:r>
            <a:r>
              <a:rPr lang="fr-FR" baseline="30000" dirty="0" smtClean="0"/>
              <a:t>-4</a:t>
            </a:r>
            <a:endParaRPr lang="fr-FR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76064"/>
            <a:ext cx="8644798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ou 2 populations / migration, </a:t>
            </a:r>
            <a:r>
              <a:rPr lang="fr-FR" dirty="0" err="1" smtClean="0"/>
              <a:t>bottlenecks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grpSp>
        <p:nvGrpSpPr>
          <p:cNvPr id="5" name="Groupe 27"/>
          <p:cNvGrpSpPr/>
          <p:nvPr/>
        </p:nvGrpSpPr>
        <p:grpSpPr>
          <a:xfrm>
            <a:off x="1259632" y="2295456"/>
            <a:ext cx="3536776" cy="3456385"/>
            <a:chOff x="611560" y="3813044"/>
            <a:chExt cx="3536776" cy="2496276"/>
          </a:xfrm>
        </p:grpSpPr>
        <p:sp>
          <p:nvSpPr>
            <p:cNvPr id="6" name="Rectangle 5"/>
            <p:cNvSpPr/>
            <p:nvPr/>
          </p:nvSpPr>
          <p:spPr>
            <a:xfrm>
              <a:off x="611560" y="5949280"/>
              <a:ext cx="353677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7" name="Groupe 25"/>
            <p:cNvGrpSpPr/>
            <p:nvPr/>
          </p:nvGrpSpPr>
          <p:grpSpPr>
            <a:xfrm>
              <a:off x="1911896" y="3813044"/>
              <a:ext cx="938485" cy="2136239"/>
              <a:chOff x="3821310" y="4688577"/>
              <a:chExt cx="938485" cy="73737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821310" y="4688577"/>
                <a:ext cx="936104" cy="3467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0" name="Groupe 11"/>
              <p:cNvGrpSpPr/>
              <p:nvPr/>
            </p:nvGrpSpPr>
            <p:grpSpPr>
              <a:xfrm>
                <a:off x="3823691" y="5043757"/>
                <a:ext cx="936104" cy="382196"/>
                <a:chOff x="4644008" y="4797152"/>
                <a:chExt cx="936104" cy="216024"/>
              </a:xfrm>
            </p:grpSpPr>
            <p:cxnSp>
              <p:nvCxnSpPr>
                <p:cNvPr id="8" name="Connecteur droit 7"/>
                <p:cNvCxnSpPr/>
                <p:nvPr/>
              </p:nvCxnSpPr>
              <p:spPr>
                <a:xfrm>
                  <a:off x="4644008" y="4797152"/>
                  <a:ext cx="288032" cy="21602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necteur droit 8"/>
                <p:cNvCxnSpPr/>
                <p:nvPr/>
              </p:nvCxnSpPr>
              <p:spPr>
                <a:xfrm>
                  <a:off x="5292080" y="4797152"/>
                  <a:ext cx="288032" cy="21602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10"/>
                <p:cNvCxnSpPr/>
                <p:nvPr/>
              </p:nvCxnSpPr>
              <p:spPr>
                <a:xfrm>
                  <a:off x="4932040" y="5013176"/>
                  <a:ext cx="3600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ZoneTexte 21"/>
          <p:cNvSpPr txBox="1"/>
          <p:nvPr/>
        </p:nvSpPr>
        <p:spPr>
          <a:xfrm>
            <a:off x="3635896" y="2276872"/>
            <a:ext cx="18733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 stable n</a:t>
            </a:r>
          </a:p>
          <a:p>
            <a:pPr algn="ctr"/>
            <a:r>
              <a:rPr lang="fr-FR" dirty="0" smtClean="0"/>
              <a:t>0 à N générations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440663" y="3663608"/>
            <a:ext cx="52357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Goulot d’étranglement progressif n </a:t>
            </a:r>
            <a:r>
              <a:rPr lang="fr-FR" sz="2400" dirty="0" smtClean="0">
                <a:sym typeface="Wingdings" pitchFamily="2" charset="2"/>
              </a:rPr>
              <a:t> m</a:t>
            </a:r>
            <a:endParaRPr lang="fr-FR" sz="2400" dirty="0" smtClean="0"/>
          </a:p>
          <a:p>
            <a:pPr algn="ctr"/>
            <a:r>
              <a:rPr lang="fr-FR" dirty="0" smtClean="0"/>
              <a:t>N+1 à N+M générations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427984" y="5445224"/>
            <a:ext cx="29875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 stable p</a:t>
            </a:r>
          </a:p>
          <a:p>
            <a:pPr algn="ctr"/>
            <a:r>
              <a:rPr lang="fr-FR" dirty="0" smtClean="0"/>
              <a:t>N+M+2 à N+M+Q générations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450160" y="4671720"/>
            <a:ext cx="35782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Expansion soudaine m </a:t>
            </a:r>
            <a:r>
              <a:rPr lang="fr-FR" sz="2400" dirty="0" smtClean="0">
                <a:sym typeface="Wingdings" pitchFamily="2" charset="2"/>
              </a:rPr>
              <a:t> p</a:t>
            </a:r>
            <a:endParaRPr lang="fr-FR" sz="2400" dirty="0" smtClean="0"/>
          </a:p>
          <a:p>
            <a:pPr algn="ctr"/>
            <a:r>
              <a:rPr lang="fr-FR" dirty="0" smtClean="0"/>
              <a:t>N+M +1 à N+M+2 générations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35496" y="6207695"/>
            <a:ext cx="907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ym typeface="Wingdings" pitchFamily="2" charset="2"/>
              </a:rPr>
              <a:t> Structure de DL liée à l’histoire de l’effectif efficace des populations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décroissance avec le temps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259632" y="2060848"/>
          <a:ext cx="6912768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ou 2 populations / migration, </a:t>
            </a:r>
            <a:r>
              <a:rPr lang="fr-FR" dirty="0" err="1" smtClean="0"/>
              <a:t>bottlenecks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07704" y="2564919"/>
            <a:ext cx="936104" cy="2687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883095" y="3531618"/>
            <a:ext cx="2979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Tailles stables n1 et n2</a:t>
            </a:r>
          </a:p>
          <a:p>
            <a:pPr algn="ctr"/>
            <a:r>
              <a:rPr lang="fr-FR" dirty="0" smtClean="0"/>
              <a:t>0 à N1 et 0 à N2 générations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3347864" y="2564904"/>
            <a:ext cx="432048" cy="2687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115616" y="263691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952793" y="263691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POP2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57950" y="5805264"/>
            <a:ext cx="8046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Deux structures de DL complètement indépendantes </a:t>
            </a: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Effets QTL peuvent être fixés différents entre les populations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ou 2 populations / migration, </a:t>
            </a:r>
            <a:r>
              <a:rPr lang="fr-FR" dirty="0" err="1" smtClean="0"/>
              <a:t>bottlenecks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07704" y="3363357"/>
            <a:ext cx="936104" cy="2687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879025" y="4069521"/>
            <a:ext cx="2987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Tailles stables n1 et n2</a:t>
            </a:r>
          </a:p>
          <a:p>
            <a:pPr algn="ctr"/>
            <a:r>
              <a:rPr lang="fr-FR" dirty="0" smtClean="0"/>
              <a:t>(N+1) à (N+1+N1) et </a:t>
            </a:r>
          </a:p>
          <a:p>
            <a:pPr algn="ctr"/>
            <a:r>
              <a:rPr lang="fr-FR" dirty="0" smtClean="0"/>
              <a:t>(N+1) à (N+1+N2) générations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3347864" y="3363342"/>
            <a:ext cx="432048" cy="2687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115616" y="341970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952793" y="341970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POP2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5496" y="6207695"/>
            <a:ext cx="9056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ym typeface="Wingdings" pitchFamily="2" charset="2"/>
              </a:rPr>
              <a:t> Deux structures de DL connectées qui ont évolué indépendamment 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1547664" y="2348880"/>
            <a:ext cx="28083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860032" y="2348880"/>
            <a:ext cx="18733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 stable n</a:t>
            </a:r>
          </a:p>
          <a:p>
            <a:pPr algn="ctr"/>
            <a:r>
              <a:rPr lang="fr-FR" dirty="0" smtClean="0"/>
              <a:t>0 à N générations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1547664" y="3140968"/>
            <a:ext cx="36004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547664" y="3140968"/>
            <a:ext cx="180020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843808" y="3140968"/>
            <a:ext cx="151216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3779912" y="3140968"/>
            <a:ext cx="57606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55576" y="234888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ou 2 populations / migration, </a:t>
            </a:r>
            <a:r>
              <a:rPr lang="fr-FR" dirty="0" err="1" smtClean="0"/>
              <a:t>bottlenecks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grpSp>
        <p:nvGrpSpPr>
          <p:cNvPr id="5" name="Groupe 27"/>
          <p:cNvGrpSpPr/>
          <p:nvPr/>
        </p:nvGrpSpPr>
        <p:grpSpPr>
          <a:xfrm>
            <a:off x="898575" y="2708944"/>
            <a:ext cx="3537793" cy="3018779"/>
            <a:chOff x="618927" y="3501028"/>
            <a:chExt cx="3537793" cy="2180227"/>
          </a:xfrm>
        </p:grpSpPr>
        <p:sp>
          <p:nvSpPr>
            <p:cNvPr id="6" name="Rectangle 5"/>
            <p:cNvSpPr/>
            <p:nvPr/>
          </p:nvSpPr>
          <p:spPr>
            <a:xfrm>
              <a:off x="619944" y="5321215"/>
              <a:ext cx="353677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7" name="Groupe 25"/>
            <p:cNvGrpSpPr/>
            <p:nvPr/>
          </p:nvGrpSpPr>
          <p:grpSpPr>
            <a:xfrm>
              <a:off x="618927" y="3501028"/>
              <a:ext cx="3529409" cy="1831584"/>
              <a:chOff x="2528341" y="4580871"/>
              <a:chExt cx="3529409" cy="63221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105422" y="4580871"/>
                <a:ext cx="936104" cy="4544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0" name="Groupe 11"/>
              <p:cNvGrpSpPr/>
              <p:nvPr/>
            </p:nvGrpSpPr>
            <p:grpSpPr>
              <a:xfrm>
                <a:off x="2528341" y="5032755"/>
                <a:ext cx="3529409" cy="180332"/>
                <a:chOff x="3348658" y="4790896"/>
                <a:chExt cx="3529409" cy="101926"/>
              </a:xfrm>
            </p:grpSpPr>
            <p:cxnSp>
              <p:nvCxnSpPr>
                <p:cNvPr id="8" name="Connecteur droit 7"/>
                <p:cNvCxnSpPr/>
                <p:nvPr/>
              </p:nvCxnSpPr>
              <p:spPr>
                <a:xfrm>
                  <a:off x="4861843" y="4791361"/>
                  <a:ext cx="2016224" cy="10146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necteur droit 8"/>
                <p:cNvCxnSpPr/>
                <p:nvPr/>
              </p:nvCxnSpPr>
              <p:spPr>
                <a:xfrm>
                  <a:off x="3348658" y="4790896"/>
                  <a:ext cx="576064" cy="10146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ZoneTexte 21"/>
          <p:cNvSpPr txBox="1"/>
          <p:nvPr/>
        </p:nvSpPr>
        <p:spPr>
          <a:xfrm>
            <a:off x="4500486" y="3266400"/>
            <a:ext cx="2979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Tailles stables n1 et n2</a:t>
            </a:r>
          </a:p>
          <a:p>
            <a:pPr algn="ctr"/>
            <a:r>
              <a:rPr lang="fr-FR" dirty="0" smtClean="0"/>
              <a:t>0 à N1 et 0 à N2 générations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419872" y="5354632"/>
            <a:ext cx="48588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 stable p</a:t>
            </a:r>
          </a:p>
          <a:p>
            <a:pPr algn="ctr"/>
            <a:r>
              <a:rPr lang="fr-FR" dirty="0" smtClean="0"/>
              <a:t>max(N1; N2)+2 à max(N1; N2)+2 + M  générations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2915816" y="2708920"/>
            <a:ext cx="432048" cy="1822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83568" y="278092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520745" y="278092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POP2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681692" y="4221088"/>
            <a:ext cx="49721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Mélange des 2 populations + sélection</a:t>
            </a:r>
          </a:p>
          <a:p>
            <a:pPr algn="ctr"/>
            <a:r>
              <a:rPr lang="fr-FR" dirty="0" smtClean="0"/>
              <a:t>max(N1; N2)+ 1 à max(N1; N2)+2 générations</a:t>
            </a:r>
            <a:endParaRPr lang="fr-FR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3347864" y="4524995"/>
            <a:ext cx="1080120" cy="7042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899592" y="4518645"/>
            <a:ext cx="201622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475656" y="6207695"/>
            <a:ext cx="6492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ym typeface="Wingdings" pitchFamily="2" charset="2"/>
              </a:rPr>
              <a:t> Structure de DL liée au mélange de populations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ou 2 populations / migration, </a:t>
            </a:r>
            <a:r>
              <a:rPr lang="fr-FR" dirty="0" err="1" smtClean="0"/>
              <a:t>bottlenecks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09153" y="2708919"/>
            <a:ext cx="56154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Tailles stables n1 et n2</a:t>
            </a:r>
          </a:p>
          <a:p>
            <a:pPr algn="ctr"/>
            <a:r>
              <a:rPr lang="fr-FR" sz="2400" dirty="0" smtClean="0"/>
              <a:t>+ migrations d’individus de POP2 vers POP1</a:t>
            </a:r>
          </a:p>
          <a:p>
            <a:pPr algn="ctr"/>
            <a:r>
              <a:rPr lang="fr-FR" dirty="0" smtClean="0"/>
              <a:t>0 à N1 et 0 à N2 générations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067944" y="5570656"/>
            <a:ext cx="33113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Taille stable p</a:t>
            </a:r>
          </a:p>
          <a:p>
            <a:pPr algn="ctr"/>
            <a:r>
              <a:rPr lang="fr-FR" dirty="0" smtClean="0"/>
              <a:t>(N1+2) à (N1+2)+M  générations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83568" y="256490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520745" y="256490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POP2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779912" y="4869159"/>
            <a:ext cx="47804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Expansion soudaine de POP1 n1 </a:t>
            </a:r>
            <a:r>
              <a:rPr lang="fr-FR" sz="2400" dirty="0" smtClean="0">
                <a:sym typeface="Wingdings" pitchFamily="2" charset="2"/>
              </a:rPr>
              <a:t> n</a:t>
            </a:r>
            <a:endParaRPr lang="fr-FR" sz="2400" dirty="0" smtClean="0"/>
          </a:p>
          <a:p>
            <a:pPr algn="ctr"/>
            <a:r>
              <a:rPr lang="fr-FR" dirty="0" smtClean="0"/>
              <a:t>(N1+ 1) à (N1+2) générations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2208121" y="6237312"/>
            <a:ext cx="4812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ym typeface="Wingdings" pitchFamily="2" charset="2"/>
              </a:rPr>
              <a:t> Structure de DL liée à la migration</a:t>
            </a:r>
            <a:endParaRPr lang="fr-FR" sz="2400" dirty="0"/>
          </a:p>
        </p:txBody>
      </p:sp>
      <p:grpSp>
        <p:nvGrpSpPr>
          <p:cNvPr id="35" name="Groupe 34"/>
          <p:cNvGrpSpPr/>
          <p:nvPr/>
        </p:nvGrpSpPr>
        <p:grpSpPr>
          <a:xfrm>
            <a:off x="899592" y="2348880"/>
            <a:ext cx="3536776" cy="3515690"/>
            <a:chOff x="899592" y="2204865"/>
            <a:chExt cx="3536776" cy="2606554"/>
          </a:xfrm>
        </p:grpSpPr>
        <p:grpSp>
          <p:nvGrpSpPr>
            <p:cNvPr id="5" name="Groupe 27"/>
            <p:cNvGrpSpPr/>
            <p:nvPr/>
          </p:nvGrpSpPr>
          <p:grpSpPr>
            <a:xfrm>
              <a:off x="899592" y="2204866"/>
              <a:ext cx="3536776" cy="2606553"/>
              <a:chOff x="619944" y="3136971"/>
              <a:chExt cx="3536776" cy="1882509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19944" y="4813670"/>
                <a:ext cx="3536776" cy="2058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1196008" y="3136971"/>
                <a:ext cx="936104" cy="16806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2915816" y="2204865"/>
              <a:ext cx="432048" cy="21602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/>
            <p:nvPr/>
          </p:nvCxnSpPr>
          <p:spPr>
            <a:xfrm flipV="1">
              <a:off x="2411760" y="3068960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flipH="1">
              <a:off x="2411760" y="2924944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H="1">
              <a:off x="2411760" y="3212976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H="1">
              <a:off x="2411760" y="3501008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flipH="1">
              <a:off x="2411760" y="3717032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H="1">
              <a:off x="2411760" y="3861048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2411760" y="4077072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2411760" y="4293096"/>
              <a:ext cx="504056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ctr"/>
            <a:endParaRPr lang="fr-FR" dirty="0" smtClean="0"/>
          </a:p>
          <a:p>
            <a:pPr algn="ctr">
              <a:buFont typeface="Wingdings"/>
              <a:buChar char="è"/>
            </a:pPr>
            <a:r>
              <a:rPr lang="fr-FR" dirty="0" smtClean="0">
                <a:sym typeface="Wingdings" pitchFamily="2" charset="2"/>
              </a:rPr>
              <a:t>Génère un ensemble de chromosomes porteurs de SNP et QTL en DL</a:t>
            </a:r>
          </a:p>
          <a:p>
            <a:pPr algn="ctr">
              <a:buFont typeface="Wingdings"/>
              <a:buChar char="è"/>
            </a:pPr>
            <a:endParaRPr lang="fr-FR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fr-FR" dirty="0" smtClean="0">
                <a:sym typeface="Wingdings" pitchFamily="2" charset="2"/>
              </a:rPr>
              <a:t>Permet de reproduire des structures de DL connues</a:t>
            </a:r>
            <a:endParaRPr lang="fr-FR" dirty="0" smtClean="0"/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historiques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fontScale="92500"/>
          </a:bodyPr>
          <a:lstStyle/>
          <a:p>
            <a:pPr algn="just">
              <a:buFont typeface="Wingdings"/>
              <a:buChar char="è"/>
            </a:pPr>
            <a:r>
              <a:rPr lang="fr-FR" dirty="0" smtClean="0">
                <a:sym typeface="Wingdings" pitchFamily="2" charset="2"/>
              </a:rPr>
              <a:t>Génère un ensemble de chromosomes porteurs de SNP et QTL en DL</a:t>
            </a:r>
          </a:p>
          <a:p>
            <a:pPr algn="just">
              <a:buFont typeface="Wingdings"/>
              <a:buChar char="è"/>
            </a:pPr>
            <a:endParaRPr lang="fr-FR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fr-FR" dirty="0" smtClean="0">
                <a:sym typeface="Wingdings" pitchFamily="2" charset="2"/>
              </a:rPr>
              <a:t>Permet de reproduire des structures de DL connues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Aussi possible de partir </a:t>
            </a:r>
          </a:p>
          <a:p>
            <a:pPr lvl="1" algn="just"/>
            <a:r>
              <a:rPr lang="fr-FR" dirty="0" smtClean="0"/>
              <a:t>d’une carte génétique connue</a:t>
            </a:r>
          </a:p>
          <a:p>
            <a:pPr lvl="1" algn="just"/>
            <a:r>
              <a:rPr lang="fr-FR" dirty="0" smtClean="0"/>
              <a:t>de génotypes / phénotypes / EBV / effets QTL connus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d’une structure de DL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fr-FR" dirty="0" smtClean="0"/>
              <a:t>Fichiers d’entrée</a:t>
            </a:r>
          </a:p>
          <a:p>
            <a:endParaRPr lang="fr-FR" dirty="0" smtClean="0"/>
          </a:p>
          <a:p>
            <a:pPr lvl="1"/>
            <a:r>
              <a:rPr lang="fr-FR" sz="4400" i="1" dirty="0" smtClean="0">
                <a:latin typeface="Courier New" pitchFamily="49" charset="0"/>
                <a:ea typeface="+mj-ea"/>
                <a:cs typeface="Courier New" pitchFamily="49" charset="0"/>
              </a:rPr>
              <a:t>pop1</a:t>
            </a:r>
          </a:p>
          <a:p>
            <a:pPr lvl="1"/>
            <a:endParaRPr lang="fr-FR" dirty="0" smtClean="0">
              <a:latin typeface="Courier" pitchFamily="49" charset="0"/>
            </a:endParaRPr>
          </a:p>
          <a:p>
            <a:pPr lvl="1"/>
            <a:r>
              <a:rPr lang="fr-FR" sz="44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general</a:t>
            </a:r>
            <a:endParaRPr lang="fr-FR" sz="4400" i="1" dirty="0" smtClean="0">
              <a:latin typeface="Courier New" pitchFamily="49" charset="0"/>
              <a:ea typeface="+mj-ea"/>
              <a:cs typeface="Courier New" pitchFamily="49" charset="0"/>
            </a:endParaRP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LDSO, fichier </a:t>
            </a:r>
            <a:r>
              <a:rPr lang="fr-FR" i="1" dirty="0" err="1" smtClean="0">
                <a:latin typeface="Courier New" pitchFamily="49" charset="0"/>
                <a:cs typeface="Courier New" pitchFamily="49" charset="0"/>
              </a:rPr>
              <a:t>general</a:t>
            </a:r>
            <a:endParaRPr lang="fr-FR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420" y="1052736"/>
            <a:ext cx="9002108" cy="55446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2.0  2     ! # total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genome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in M , # chromosomes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9997       ! # markers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5          ! # QTL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          ! model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(0=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provided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by user; 1= in gamma distribution)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2 0        ! # QTL dominance, # QTL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interact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1          ! store the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founder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allele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origin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(0=no; 1=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yes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 0 0      !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lect_map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lect_gen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further_use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simulated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, no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nrm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0.5 0      ! QTL1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additive, dominance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1 0        ! QTL2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additive, dominance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1.5 0.2    ! QTL3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additive, dominance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0.5 0.2    ! QTL4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additive, dominance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0.5 0      ! QTL5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effect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additive, dominance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2          ! type of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  (1=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 2=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provided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by user)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5001       !  max. # of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loci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chromosome 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5001       !  # of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loci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on chromosome 1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0.0000 0   ! position locus1 chr1, locus type (0=mark; 1=QTL)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0.0002 0   ! position locus2 chr1, locus type (0=mark; 1=QTL)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5001       !  # of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loci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on chromosome 2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0.0000 0   ! position locus1 chr2, locus type (0=mark; 1=QTL)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0.0002 0   ! position locus2 chr2, locus type (0=mark; 1=QTL)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67828" y="1268760"/>
            <a:ext cx="2880320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86300" y="4267268"/>
            <a:ext cx="792088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60472" y="5406564"/>
            <a:ext cx="792088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/>
          <p:cNvGrpSpPr/>
          <p:nvPr/>
        </p:nvGrpSpPr>
        <p:grpSpPr>
          <a:xfrm>
            <a:off x="107504" y="1638036"/>
            <a:ext cx="216024" cy="1584176"/>
            <a:chOff x="107504" y="1628800"/>
            <a:chExt cx="288032" cy="1296144"/>
          </a:xfrm>
        </p:grpSpPr>
        <p:cxnSp>
          <p:nvCxnSpPr>
            <p:cNvPr id="29" name="Connecteur droit 28"/>
            <p:cNvCxnSpPr/>
            <p:nvPr/>
          </p:nvCxnSpPr>
          <p:spPr>
            <a:xfrm flipH="1">
              <a:off x="107504" y="1628800"/>
              <a:ext cx="288032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107504" y="1628800"/>
              <a:ext cx="0" cy="1296144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H="1">
              <a:off x="107504" y="2924944"/>
              <a:ext cx="288032" cy="0"/>
            </a:xfrm>
            <a:prstGeom prst="line">
              <a:avLst/>
            </a:prstGeom>
            <a:ln w="15875">
              <a:solidFill>
                <a:srgbClr val="C00000"/>
              </a:solidFill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Accolade ouvrante 33"/>
          <p:cNvSpPr/>
          <p:nvPr/>
        </p:nvSpPr>
        <p:spPr>
          <a:xfrm>
            <a:off x="288464" y="2662740"/>
            <a:ext cx="134780" cy="1126300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107504" y="2646148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107504" y="3805632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107504" y="6669360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LDSO, fichier </a:t>
            </a:r>
            <a:r>
              <a:rPr lang="fr-FR" i="1" dirty="0" err="1" smtClean="0">
                <a:latin typeface="Courier New" pitchFamily="49" charset="0"/>
                <a:cs typeface="Courier New" pitchFamily="49" charset="0"/>
              </a:rPr>
              <a:t>general</a:t>
            </a:r>
            <a:r>
              <a:rPr lang="fr-FR" i="1" dirty="0" smtClean="0"/>
              <a:t> </a:t>
            </a:r>
            <a:r>
              <a:rPr lang="fr-FR" dirty="0" err="1" smtClean="0"/>
              <a:t>continued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420" y="1916832"/>
            <a:ext cx="9002108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     ! only SNP or also microsatellites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0.000001 0.0001 0.00000001  ! Mutation rates (SNP,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microsat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, QTL)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     ! Initial LD (0=equilibrium; 1= 1 mutated allele/QTL disequilibrium)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     ! no genotyping errors</a:t>
            </a:r>
          </a:p>
          <a:p>
            <a:pPr>
              <a:buNone/>
            </a:pP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 flipV="1">
            <a:off x="107504" y="6669360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LDSO, fichier </a:t>
            </a:r>
            <a:r>
              <a:rPr lang="fr-FR" i="1" dirty="0" smtClean="0">
                <a:latin typeface="Courier New" pitchFamily="49" charset="0"/>
                <a:cs typeface="Courier New" pitchFamily="49" charset="0"/>
              </a:rPr>
              <a:t>pop1</a:t>
            </a:r>
            <a:endParaRPr lang="fr-FR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324528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                 ! Number of populations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                 ! Number of bottlenecks in each population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1000 1000 1.0 1.0 !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#founders, #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selection pressure sires and in dams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150 30 1 1.0 1.0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#pop, #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change (1=sudden), selection pressure in sires and dams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2000 10 2 1.0 1.0 !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#pop, #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change (2=slow), selection pressure in sires and dams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fr-FR" sz="15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98268" y="2520604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251520" y="3068960"/>
            <a:ext cx="4896544" cy="2952328"/>
            <a:chOff x="1979712" y="2564904"/>
            <a:chExt cx="4320480" cy="2453034"/>
          </a:xfrm>
        </p:grpSpPr>
        <p:cxnSp>
          <p:nvCxnSpPr>
            <p:cNvPr id="23" name="Connecteur droit 22"/>
            <p:cNvCxnSpPr/>
            <p:nvPr/>
          </p:nvCxnSpPr>
          <p:spPr>
            <a:xfrm flipH="1">
              <a:off x="1979712" y="4790802"/>
              <a:ext cx="1998000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H="1">
              <a:off x="4302192" y="4790802"/>
              <a:ext cx="1998000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e 34"/>
            <p:cNvGrpSpPr/>
            <p:nvPr/>
          </p:nvGrpSpPr>
          <p:grpSpPr>
            <a:xfrm>
              <a:off x="1979712" y="2564904"/>
              <a:ext cx="4320000" cy="2453034"/>
              <a:chOff x="1979712" y="2564904"/>
              <a:chExt cx="4320000" cy="245303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59712" y="2564904"/>
                <a:ext cx="2160000" cy="21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977712" y="4725144"/>
                <a:ext cx="324000" cy="6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3" name="Connecteur droit 32"/>
              <p:cNvCxnSpPr/>
              <p:nvPr/>
            </p:nvCxnSpPr>
            <p:spPr>
              <a:xfrm>
                <a:off x="1979712" y="5017938"/>
                <a:ext cx="43200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0" name="Connecteur droit 39"/>
          <p:cNvCxnSpPr/>
          <p:nvPr/>
        </p:nvCxnSpPr>
        <p:spPr>
          <a:xfrm flipV="1">
            <a:off x="144016" y="5661248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179512" y="5742781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004048" y="3501008"/>
            <a:ext cx="3513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constitution DL : 1000 générations, </a:t>
            </a:r>
          </a:p>
          <a:p>
            <a:pPr algn="ctr"/>
            <a:r>
              <a:rPr lang="fr-FR" dirty="0" smtClean="0"/>
              <a:t>croisements aléatoires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5148064" y="5507940"/>
            <a:ext cx="339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goulot d’étranglement : DL récent 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5139267" y="5867980"/>
            <a:ext cx="3638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expansion : production effectifs pour</a:t>
            </a:r>
          </a:p>
          <a:p>
            <a:pPr algn="ctr"/>
            <a:r>
              <a:rPr lang="fr-FR" dirty="0" smtClean="0"/>
              <a:t>population d’étude</a:t>
            </a:r>
            <a:endParaRPr lang="fr-FR" dirty="0"/>
          </a:p>
        </p:txBody>
      </p:sp>
      <p:sp>
        <p:nvSpPr>
          <p:cNvPr id="45" name="Accolade fermante 44"/>
          <p:cNvSpPr/>
          <p:nvPr/>
        </p:nvSpPr>
        <p:spPr>
          <a:xfrm>
            <a:off x="8733606" y="1628800"/>
            <a:ext cx="144016" cy="86409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décroissance avec le temps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6167045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Décroissance du déséquilibre de liaison </a:t>
            </a:r>
            <a:r>
              <a:rPr lang="fr-FR" i="1" dirty="0" smtClean="0"/>
              <a:t>D </a:t>
            </a:r>
            <a:r>
              <a:rPr lang="fr-FR" dirty="0" smtClean="0"/>
              <a:t>en fonction du temps, du taux de recombinaison (</a:t>
            </a:r>
            <a:r>
              <a:rPr lang="fr-FR" i="1" dirty="0" smtClean="0"/>
              <a:t>c</a:t>
            </a:r>
            <a:r>
              <a:rPr lang="fr-FR" dirty="0" smtClean="0"/>
              <a:t> ) et du déséquilibre de liaison initial (</a:t>
            </a:r>
            <a:r>
              <a:rPr lang="fr-FR" i="1" dirty="0" smtClean="0"/>
              <a:t>D</a:t>
            </a:r>
            <a:r>
              <a:rPr lang="fr-FR" i="1" baseline="-25000" dirty="0" smtClean="0"/>
              <a:t>0</a:t>
            </a:r>
            <a:r>
              <a:rPr lang="fr-FR" dirty="0" smtClean="0"/>
              <a:t> )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649715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835696" y="5498182"/>
            <a:ext cx="8130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i="1" dirty="0" smtClean="0"/>
              <a:t>D</a:t>
            </a:r>
            <a:r>
              <a:rPr lang="fr-FR" b="1" i="1" baseline="-25000" dirty="0" smtClean="0"/>
              <a:t>0</a:t>
            </a:r>
            <a:r>
              <a:rPr lang="fr-FR" b="1" dirty="0" smtClean="0"/>
              <a:t>=0,5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427984" y="5517232"/>
            <a:ext cx="8130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i="1" dirty="0" smtClean="0"/>
              <a:t>D</a:t>
            </a:r>
            <a:r>
              <a:rPr lang="fr-FR" b="1" i="1" baseline="-25000" dirty="0" smtClean="0"/>
              <a:t>0</a:t>
            </a:r>
            <a:r>
              <a:rPr lang="fr-FR" b="1" dirty="0" smtClean="0"/>
              <a:t>=0,3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7057231" y="5498415"/>
            <a:ext cx="8130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i="1" dirty="0" smtClean="0"/>
              <a:t>D</a:t>
            </a:r>
            <a:r>
              <a:rPr lang="fr-FR" b="1" i="1" baseline="-25000" dirty="0" smtClean="0"/>
              <a:t>0</a:t>
            </a:r>
            <a:r>
              <a:rPr lang="fr-FR" b="1" dirty="0" smtClean="0"/>
              <a:t>=0,1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668344" y="1812774"/>
            <a:ext cx="73930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c= 0.50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668344" y="2172814"/>
            <a:ext cx="73930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c= 0.10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668344" y="2532854"/>
            <a:ext cx="73930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c= 0.01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LDSO, fichier </a:t>
            </a:r>
            <a:r>
              <a:rPr lang="fr-FR" i="1" dirty="0" smtClean="0">
                <a:latin typeface="Courier New" pitchFamily="49" charset="0"/>
                <a:cs typeface="Courier New" pitchFamily="49" charset="0"/>
              </a:rPr>
              <a:t>pop1</a:t>
            </a:r>
            <a:endParaRPr lang="fr-FR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324528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                 ! Number of populations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                 ! Number of bottlenecks in each population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1000 1000 1.0 1.0 !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#founders, #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selection pressure sires and in dams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150 30 1 1.0 1.0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#pop, #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change (1=sudden), selection pressure in sires and dams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2000 10 2 1.0 1.0 !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#pop, #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change (2=slow), selection pressure in sires and dams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                 ! # fixed QTL in each pop</a:t>
            </a:r>
          </a:p>
          <a:p>
            <a:pPr>
              <a:buAutoNum type="arabicPlain"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! SNP1 to mutate  (# mark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9997 lines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 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5 1               ! #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alleles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QTL1, 1=to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mutate</a:t>
            </a: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5 1               ! #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alleles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QTL2, 1=to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mutate</a:t>
            </a: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5 1               ! #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alleles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QTL3, 1=to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mutate</a:t>
            </a: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5 1               ! #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alleles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QTL4, 1=to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mutate</a:t>
            </a: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10 1              ! #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alleles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QTL5, 1=to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mutate</a:t>
            </a: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0.3               ! trait h² in pop1</a:t>
            </a: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0.5               ! ratio var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pol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/var additive QTL in pop1</a:t>
            </a: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0                 ! if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lect_gen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=0,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all_frq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uniform</a:t>
            </a: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0                 !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direct_fin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(0 =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simulate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dirty="0" err="1" smtClean="0">
                <a:latin typeface="Courier New" pitchFamily="49" charset="0"/>
                <a:cs typeface="Courier New" pitchFamily="49" charset="0"/>
              </a:rPr>
              <a:t>historical</a:t>
            </a:r>
            <a:r>
              <a:rPr lang="fr-FR" sz="1500" dirty="0" smtClean="0">
                <a:latin typeface="Courier New" pitchFamily="49" charset="0"/>
                <a:cs typeface="Courier New" pitchFamily="49" charset="0"/>
              </a:rPr>
              <a:t> population)</a:t>
            </a:r>
          </a:p>
          <a:p>
            <a:pPr>
              <a:buNone/>
            </a:pP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fr-F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fr-FR" sz="15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98268" y="2520604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07504" y="4715908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ccolade fermante 5"/>
          <p:cNvSpPr/>
          <p:nvPr/>
        </p:nvSpPr>
        <p:spPr>
          <a:xfrm>
            <a:off x="6516216" y="2780928"/>
            <a:ext cx="144016" cy="50405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fermante 6"/>
          <p:cNvSpPr/>
          <p:nvPr/>
        </p:nvSpPr>
        <p:spPr>
          <a:xfrm>
            <a:off x="6516216" y="3356992"/>
            <a:ext cx="144016" cy="1296144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sorties historique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fr-FR" i="1" dirty="0" smtClean="0">
                <a:latin typeface="Courier New" pitchFamily="49" charset="0"/>
                <a:ea typeface="+mj-ea"/>
                <a:cs typeface="Courier New" pitchFamily="49" charset="0"/>
              </a:rPr>
              <a:t>files</a:t>
            </a:r>
            <a:r>
              <a:rPr lang="fr-FR" dirty="0" smtClean="0"/>
              <a:t> : fichiers de bilan des générations historiques</a:t>
            </a:r>
            <a:endParaRPr lang="fr-FR" i="1" dirty="0" smtClean="0"/>
          </a:p>
          <a:p>
            <a:pPr lvl="1">
              <a:buNone/>
            </a:pPr>
            <a:r>
              <a:rPr lang="fr-FR" dirty="0" smtClean="0"/>
              <a:t>Bilan du pedigree </a:t>
            </a:r>
          </a:p>
          <a:p>
            <a:pPr lvl="1">
              <a:buNone/>
            </a:pPr>
            <a:r>
              <a:rPr lang="fr-FR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5 3 5 ! #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with pedigree, genotypes, phenotypes   </a:t>
            </a:r>
          </a:p>
          <a:p>
            <a:pPr lvl="1"/>
            <a:endParaRPr lang="fr-FR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simped</a:t>
            </a:r>
            <a:r>
              <a:rPr lang="fr-FR" i="1" dirty="0" smtClean="0"/>
              <a:t> </a:t>
            </a:r>
            <a:r>
              <a:rPr lang="fr-FR" dirty="0" smtClean="0"/>
              <a:t>: pedigree</a:t>
            </a:r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simhaplo</a:t>
            </a:r>
            <a:r>
              <a:rPr lang="fr-FR" i="1" dirty="0" smtClean="0"/>
              <a:t> </a:t>
            </a:r>
            <a:r>
              <a:rPr lang="fr-FR" dirty="0" smtClean="0"/>
              <a:t>: génotypes</a:t>
            </a:r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simhaploNoQTL</a:t>
            </a:r>
            <a:r>
              <a:rPr lang="fr-FR" dirty="0" smtClean="0"/>
              <a:t> : génotypes sans QTL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simcop</a:t>
            </a:r>
            <a:r>
              <a:rPr lang="fr-FR" dirty="0" smtClean="0"/>
              <a:t> : origines allèles chez fondateurs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simcopNoQTL</a:t>
            </a:r>
            <a:r>
              <a:rPr lang="fr-FR" dirty="0" smtClean="0"/>
              <a:t> : origines allèles chez fondateurs sans QTL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simperf</a:t>
            </a:r>
            <a:r>
              <a:rPr lang="fr-FR" i="1" dirty="0" smtClean="0"/>
              <a:t> </a:t>
            </a:r>
            <a:r>
              <a:rPr lang="fr-FR" dirty="0" smtClean="0"/>
              <a:t>: performances</a:t>
            </a:r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heterozygotes</a:t>
            </a:r>
            <a:r>
              <a:rPr lang="fr-FR" dirty="0" smtClean="0"/>
              <a:t> : si grand-</a:t>
            </a:r>
            <a:r>
              <a:rPr lang="fr-FR" dirty="0" err="1" smtClean="0"/>
              <a:t>daughter</a:t>
            </a:r>
            <a:r>
              <a:rPr lang="fr-FR" dirty="0" smtClean="0"/>
              <a:t> design, nb pères hétérozygotes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genotyp_err</a:t>
            </a:r>
            <a:r>
              <a:rPr lang="fr-FR" i="1" dirty="0" smtClean="0"/>
              <a:t> </a:t>
            </a:r>
            <a:r>
              <a:rPr lang="fr-FR" dirty="0" smtClean="0"/>
              <a:t>: si erreurs de génotypes simulées, vrais génotypes </a:t>
            </a:r>
            <a:endParaRPr lang="fr-FR" i="1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sorties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FR" sz="2400" i="1" dirty="0" smtClean="0">
                <a:latin typeface="Courier New" pitchFamily="49" charset="0"/>
                <a:cs typeface="Courier New" pitchFamily="49" charset="0"/>
              </a:rPr>
              <a:t>files</a:t>
            </a:r>
            <a:r>
              <a:rPr lang="fr-FR" sz="2400" dirty="0" smtClean="0"/>
              <a:t> : bilans intermédiaires des générations historiques possibles à différentes générations</a:t>
            </a:r>
          </a:p>
          <a:p>
            <a:pPr lvl="1">
              <a:buNone/>
            </a:pPr>
            <a:endParaRPr lang="fr-FR" dirty="0" smtClean="0">
              <a:sym typeface="Wingdings" pitchFamily="2" charset="2"/>
            </a:endParaRPr>
          </a:p>
          <a:p>
            <a:pPr lvl="1">
              <a:buNone/>
            </a:pPr>
            <a:r>
              <a:rPr lang="fr-FR" dirty="0" smtClean="0">
                <a:sym typeface="Wingdings" pitchFamily="2" charset="2"/>
              </a:rPr>
              <a:t>	</a:t>
            </a:r>
            <a:r>
              <a:rPr lang="fr-FR" sz="3200" dirty="0" smtClean="0">
                <a:sym typeface="Wingdings" pitchFamily="2" charset="2"/>
              </a:rPr>
              <a:t>	</a:t>
            </a:r>
            <a:r>
              <a:rPr lang="fr-FR" sz="2400" dirty="0" smtClean="0">
                <a:sym typeface="Wingdings" pitchFamily="2" charset="2"/>
              </a:rPr>
              <a:t>calculs de DL (tous </a:t>
            </a:r>
            <a:r>
              <a:rPr lang="fr-FR" sz="2400" dirty="0" err="1" smtClean="0">
                <a:sym typeface="Wingdings" pitchFamily="2" charset="2"/>
              </a:rPr>
              <a:t>marq</a:t>
            </a:r>
            <a:r>
              <a:rPr lang="fr-FR" sz="2400" dirty="0" smtClean="0">
                <a:sym typeface="Wingdings" pitchFamily="2" charset="2"/>
              </a:rPr>
              <a:t> ou avec QTL), D’ ou X²’</a:t>
            </a:r>
          </a:p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	   calculs de consanguinité </a:t>
            </a:r>
          </a:p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       calculs de </a:t>
            </a:r>
            <a:r>
              <a:rPr lang="fr-FR" sz="2400" dirty="0" err="1" smtClean="0">
                <a:sym typeface="Wingdings" pitchFamily="2" charset="2"/>
              </a:rPr>
              <a:t>polymorphism</a:t>
            </a:r>
            <a:r>
              <a:rPr lang="fr-FR" sz="2400" dirty="0" smtClean="0">
                <a:sym typeface="Wingdings" pitchFamily="2" charset="2"/>
              </a:rPr>
              <a:t> information content (PIC) </a:t>
            </a:r>
          </a:p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		calculs de fréquences alléliques</a:t>
            </a:r>
          </a:p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		calculs de fréquences des allèles des fondateurs (copies)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sorties historique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Allèles des fondateurs 1 = bleu ; 2 = rouge</a:t>
            </a: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après 1 génération</a:t>
            </a:r>
            <a:endParaRPr lang="fr-FR" sz="2000" dirty="0" smtClean="0"/>
          </a:p>
        </p:txBody>
      </p:sp>
      <p:sp>
        <p:nvSpPr>
          <p:cNvPr id="10" name="Rectangle à coins arrondis 9"/>
          <p:cNvSpPr/>
          <p:nvPr/>
        </p:nvSpPr>
        <p:spPr>
          <a:xfrm>
            <a:off x="3851920" y="5683547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968208" y="5684871"/>
            <a:ext cx="147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259632" y="5248997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1547664" y="5248997"/>
            <a:ext cx="1296000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6156176" y="6021219"/>
            <a:ext cx="2592288" cy="681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7164288" y="6022863"/>
            <a:ext cx="792000" cy="68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3851920" y="5562429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5101312" y="5562429"/>
            <a:ext cx="93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2915816" y="5922900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3528008" y="5922900"/>
            <a:ext cx="1116000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915816" y="6044911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915816" y="6044911"/>
            <a:ext cx="93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6156176" y="5899354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7272464" y="5907910"/>
            <a:ext cx="147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323528" y="5756879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611560" y="5756879"/>
            <a:ext cx="129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1043608" y="6329117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2411760" y="6329117"/>
            <a:ext cx="1152000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580112" y="5341984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6829504" y="5341984"/>
            <a:ext cx="936000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323528" y="5638101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935720" y="5638101"/>
            <a:ext cx="111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5220072" y="6473133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6660232" y="6473133"/>
            <a:ext cx="324000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1043608" y="6460557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1043608" y="6460557"/>
            <a:ext cx="93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5220072" y="6601177"/>
            <a:ext cx="2592288" cy="68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6228184" y="6600817"/>
            <a:ext cx="792000" cy="681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1259632" y="5138145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à coins arrondis 69"/>
          <p:cNvSpPr/>
          <p:nvPr/>
        </p:nvSpPr>
        <p:spPr>
          <a:xfrm>
            <a:off x="2375920" y="5138145"/>
            <a:ext cx="1476000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5580112" y="5219973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6696400" y="5219293"/>
            <a:ext cx="1476000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323528" y="3360818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23528" y="3225942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4788024" y="2853032"/>
            <a:ext cx="2592288" cy="6818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2483768" y="2627676"/>
            <a:ext cx="2592288" cy="681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3131840" y="3356992"/>
            <a:ext cx="2592288" cy="68182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4788024" y="2973070"/>
            <a:ext cx="2592288" cy="681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6084168" y="3212976"/>
            <a:ext cx="2592288" cy="6818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6084168" y="3330967"/>
            <a:ext cx="2592288" cy="6818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1331640" y="2961588"/>
            <a:ext cx="2592288" cy="6818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5796136" y="2614907"/>
            <a:ext cx="2592288" cy="6818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à coins arrondis 127"/>
          <p:cNvSpPr/>
          <p:nvPr/>
        </p:nvSpPr>
        <p:spPr>
          <a:xfrm>
            <a:off x="1331640" y="2842810"/>
            <a:ext cx="2592288" cy="681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à coins arrondis 139"/>
          <p:cNvSpPr/>
          <p:nvPr/>
        </p:nvSpPr>
        <p:spPr>
          <a:xfrm>
            <a:off x="2483768" y="2492896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5796136" y="2492896"/>
            <a:ext cx="2592288" cy="681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à coins arrondis 144"/>
          <p:cNvSpPr/>
          <p:nvPr/>
        </p:nvSpPr>
        <p:spPr>
          <a:xfrm>
            <a:off x="3131840" y="3472448"/>
            <a:ext cx="2592288" cy="681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8" name="Groupe 67"/>
          <p:cNvGrpSpPr/>
          <p:nvPr/>
        </p:nvGrpSpPr>
        <p:grpSpPr>
          <a:xfrm>
            <a:off x="3131840" y="3356992"/>
            <a:ext cx="2592288" cy="68182"/>
            <a:chOff x="4716016" y="2348880"/>
            <a:chExt cx="2592288" cy="216024"/>
          </a:xfrm>
        </p:grpSpPr>
        <p:sp>
          <p:nvSpPr>
            <p:cNvPr id="71" name="Rectangle à coins arrondis 70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à coins arrondis 73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6084168" y="3212976"/>
            <a:ext cx="2592288" cy="69506"/>
            <a:chOff x="5796136" y="2129714"/>
            <a:chExt cx="2592288" cy="165163"/>
          </a:xfrm>
        </p:grpSpPr>
        <p:sp>
          <p:nvSpPr>
            <p:cNvPr id="77" name="Rectangle à coins arrondis 76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à coins arrondis 78"/>
            <p:cNvSpPr/>
            <p:nvPr/>
          </p:nvSpPr>
          <p:spPr>
            <a:xfrm>
              <a:off x="6912424" y="2132861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0" name="Groupe 79"/>
          <p:cNvGrpSpPr/>
          <p:nvPr/>
        </p:nvGrpSpPr>
        <p:grpSpPr>
          <a:xfrm>
            <a:off x="2483768" y="2629556"/>
            <a:ext cx="2592288" cy="68182"/>
            <a:chOff x="539552" y="1484784"/>
            <a:chExt cx="2592288" cy="216024"/>
          </a:xfrm>
        </p:grpSpPr>
        <p:sp>
          <p:nvSpPr>
            <p:cNvPr id="82" name="Rectangle à coins arrondis 81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à coins arrondis 82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6084168" y="3331592"/>
            <a:ext cx="2592288" cy="68182"/>
            <a:chOff x="4474840" y="1916832"/>
            <a:chExt cx="2592288" cy="216024"/>
          </a:xfrm>
        </p:grpSpPr>
        <p:sp>
          <p:nvSpPr>
            <p:cNvPr id="86" name="Rectangle à coins arrondis 85"/>
            <p:cNvSpPr/>
            <p:nvPr/>
          </p:nvSpPr>
          <p:spPr>
            <a:xfrm>
              <a:off x="4474840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à coins arrondis 86"/>
            <p:cNvSpPr/>
            <p:nvPr/>
          </p:nvSpPr>
          <p:spPr>
            <a:xfrm>
              <a:off x="5724232" y="1916832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5796136" y="2617862"/>
            <a:ext cx="2592288" cy="68182"/>
            <a:chOff x="1259632" y="1916832"/>
            <a:chExt cx="2592288" cy="216024"/>
          </a:xfrm>
        </p:grpSpPr>
        <p:sp>
          <p:nvSpPr>
            <p:cNvPr id="89" name="Rectangle à coins arrondis 88"/>
            <p:cNvSpPr/>
            <p:nvPr/>
          </p:nvSpPr>
          <p:spPr>
            <a:xfrm>
              <a:off x="1259632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à coins arrondis 89"/>
            <p:cNvSpPr/>
            <p:nvPr/>
          </p:nvSpPr>
          <p:spPr>
            <a:xfrm>
              <a:off x="1871824" y="1916832"/>
              <a:ext cx="111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4788024" y="2852936"/>
            <a:ext cx="2592288" cy="68182"/>
            <a:chOff x="4716016" y="2348880"/>
            <a:chExt cx="2592288" cy="216024"/>
          </a:xfrm>
        </p:grpSpPr>
        <p:sp>
          <p:nvSpPr>
            <p:cNvPr id="92" name="Rectangle à coins arrondis 91"/>
            <p:cNvSpPr/>
            <p:nvPr/>
          </p:nvSpPr>
          <p:spPr>
            <a:xfrm>
              <a:off x="4716016" y="2348880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 à coins arrondis 92"/>
            <p:cNvSpPr/>
            <p:nvPr/>
          </p:nvSpPr>
          <p:spPr>
            <a:xfrm>
              <a:off x="4716016" y="2348880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4788024" y="2971552"/>
            <a:ext cx="2592288" cy="68862"/>
            <a:chOff x="5796136" y="2128098"/>
            <a:chExt cx="2592288" cy="163632"/>
          </a:xfrm>
        </p:grpSpPr>
        <p:sp>
          <p:nvSpPr>
            <p:cNvPr id="95" name="Rectangle à coins arrondis 94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 à coins arrondis 96"/>
            <p:cNvSpPr/>
            <p:nvPr/>
          </p:nvSpPr>
          <p:spPr>
            <a:xfrm>
              <a:off x="6912424" y="2128098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8" name="Groupe 97"/>
          <p:cNvGrpSpPr/>
          <p:nvPr/>
        </p:nvGrpSpPr>
        <p:grpSpPr>
          <a:xfrm>
            <a:off x="1331640" y="2943994"/>
            <a:ext cx="2592288" cy="68182"/>
            <a:chOff x="539552" y="1484784"/>
            <a:chExt cx="2592288" cy="216024"/>
          </a:xfrm>
        </p:grpSpPr>
        <p:sp>
          <p:nvSpPr>
            <p:cNvPr id="100" name="Rectangle à coins arrondis 99"/>
            <p:cNvSpPr/>
            <p:nvPr/>
          </p:nvSpPr>
          <p:spPr>
            <a:xfrm>
              <a:off x="539552" y="1484784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à coins arrondis 100"/>
            <p:cNvSpPr/>
            <p:nvPr/>
          </p:nvSpPr>
          <p:spPr>
            <a:xfrm>
              <a:off x="827584" y="1484784"/>
              <a:ext cx="129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3131840" y="3475608"/>
            <a:ext cx="2592288" cy="68182"/>
            <a:chOff x="4474840" y="1916832"/>
            <a:chExt cx="2592288" cy="216024"/>
          </a:xfrm>
        </p:grpSpPr>
        <p:sp>
          <p:nvSpPr>
            <p:cNvPr id="103" name="Rectangle à coins arrondis 102"/>
            <p:cNvSpPr/>
            <p:nvPr/>
          </p:nvSpPr>
          <p:spPr>
            <a:xfrm>
              <a:off x="4474840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Rectangle à coins arrondis 103"/>
            <p:cNvSpPr/>
            <p:nvPr/>
          </p:nvSpPr>
          <p:spPr>
            <a:xfrm>
              <a:off x="5724232" y="1916832"/>
              <a:ext cx="93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1331640" y="2840236"/>
            <a:ext cx="2592288" cy="68182"/>
            <a:chOff x="1259632" y="1916832"/>
            <a:chExt cx="2592288" cy="216024"/>
          </a:xfrm>
        </p:grpSpPr>
        <p:sp>
          <p:nvSpPr>
            <p:cNvPr id="106" name="Rectangle à coins arrondis 105"/>
            <p:cNvSpPr/>
            <p:nvPr/>
          </p:nvSpPr>
          <p:spPr>
            <a:xfrm>
              <a:off x="1259632" y="1916832"/>
              <a:ext cx="2592288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 à coins arrondis 107"/>
            <p:cNvSpPr/>
            <p:nvPr/>
          </p:nvSpPr>
          <p:spPr>
            <a:xfrm>
              <a:off x="1871824" y="1916832"/>
              <a:ext cx="1116000" cy="21602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2483768" y="2492896"/>
            <a:ext cx="2592288" cy="68182"/>
            <a:chOff x="5796136" y="2129713"/>
            <a:chExt cx="2592288" cy="162017"/>
          </a:xfrm>
        </p:grpSpPr>
        <p:sp>
          <p:nvSpPr>
            <p:cNvPr id="111" name="Rectangle à coins arrondis 110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Rectangle à coins arrondis 111"/>
            <p:cNvSpPr/>
            <p:nvPr/>
          </p:nvSpPr>
          <p:spPr>
            <a:xfrm>
              <a:off x="6912424" y="2129713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5796136" y="2492896"/>
            <a:ext cx="2592288" cy="68862"/>
            <a:chOff x="5796136" y="2128097"/>
            <a:chExt cx="2592288" cy="163633"/>
          </a:xfrm>
        </p:grpSpPr>
        <p:sp>
          <p:nvSpPr>
            <p:cNvPr id="115" name="Rectangle à coins arrondis 114"/>
            <p:cNvSpPr/>
            <p:nvPr/>
          </p:nvSpPr>
          <p:spPr>
            <a:xfrm>
              <a:off x="5796136" y="2129714"/>
              <a:ext cx="2592288" cy="162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à coins arrondis 115"/>
            <p:cNvSpPr/>
            <p:nvPr/>
          </p:nvSpPr>
          <p:spPr>
            <a:xfrm>
              <a:off x="6912424" y="2128097"/>
              <a:ext cx="1476000" cy="1620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sorties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3925"/>
            <a:ext cx="8229600" cy="4713387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Allèles des fondateurs identifiés par le numéro de chromosome fondateur (1 à 2nf copies / </a:t>
            </a:r>
            <a:r>
              <a:rPr lang="fr-FR" sz="2400" dirty="0" err="1" smtClean="0">
                <a:sym typeface="Wingdings" pitchFamily="2" charset="2"/>
              </a:rPr>
              <a:t>founder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origin</a:t>
            </a:r>
            <a:r>
              <a:rPr lang="fr-FR" sz="2400" dirty="0" smtClean="0">
                <a:sym typeface="Wingdings" pitchFamily="2" charset="2"/>
              </a:rPr>
              <a:t>)</a:t>
            </a: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endParaRPr lang="fr-FR" sz="24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fr-FR" sz="2400" dirty="0" smtClean="0">
                <a:sym typeface="Wingdings" pitchFamily="2" charset="2"/>
              </a:rPr>
              <a:t>après 1 génération</a:t>
            </a:r>
            <a:endParaRPr lang="fr-FR" sz="2000" dirty="0" smtClean="0"/>
          </a:p>
        </p:txBody>
      </p:sp>
      <p:grpSp>
        <p:nvGrpSpPr>
          <p:cNvPr id="154" name="Groupe 153"/>
          <p:cNvGrpSpPr/>
          <p:nvPr/>
        </p:nvGrpSpPr>
        <p:grpSpPr>
          <a:xfrm>
            <a:off x="3851920" y="5683547"/>
            <a:ext cx="2592288" cy="69506"/>
            <a:chOff x="4427984" y="5346014"/>
            <a:chExt cx="2592288" cy="69506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4427984" y="5346014"/>
              <a:ext cx="2592288" cy="6818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544272" y="5347338"/>
              <a:ext cx="1476000" cy="68182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9" name="Groupe 148"/>
          <p:cNvGrpSpPr/>
          <p:nvPr/>
        </p:nvGrpSpPr>
        <p:grpSpPr>
          <a:xfrm>
            <a:off x="1259632" y="5248997"/>
            <a:ext cx="2592288" cy="68182"/>
            <a:chOff x="467544" y="5100169"/>
            <a:chExt cx="2592288" cy="68182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467544" y="5100169"/>
              <a:ext cx="2592288" cy="6818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755576" y="5100169"/>
              <a:ext cx="1296000" cy="6818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9" name="Groupe 158"/>
          <p:cNvGrpSpPr/>
          <p:nvPr/>
        </p:nvGrpSpPr>
        <p:grpSpPr>
          <a:xfrm>
            <a:off x="6156176" y="6021219"/>
            <a:ext cx="2592288" cy="69827"/>
            <a:chOff x="5940152" y="5785398"/>
            <a:chExt cx="2592288" cy="69827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5940152" y="5785398"/>
              <a:ext cx="2592288" cy="6818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6948264" y="5787042"/>
              <a:ext cx="792000" cy="681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3" name="Groupe 152"/>
          <p:cNvGrpSpPr/>
          <p:nvPr/>
        </p:nvGrpSpPr>
        <p:grpSpPr>
          <a:xfrm>
            <a:off x="3851920" y="5562429"/>
            <a:ext cx="2592288" cy="68182"/>
            <a:chOff x="5220072" y="5224896"/>
            <a:chExt cx="2592288" cy="68182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5220072" y="5224896"/>
              <a:ext cx="2592288" cy="681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6469464" y="5224896"/>
              <a:ext cx="936000" cy="6818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7" name="Groupe 156"/>
          <p:cNvGrpSpPr/>
          <p:nvPr/>
        </p:nvGrpSpPr>
        <p:grpSpPr>
          <a:xfrm>
            <a:off x="2915816" y="5922900"/>
            <a:ext cx="2592288" cy="68182"/>
            <a:chOff x="5652120" y="5491354"/>
            <a:chExt cx="2592288" cy="68182"/>
          </a:xfrm>
        </p:grpSpPr>
        <p:sp>
          <p:nvSpPr>
            <p:cNvPr id="28" name="Rectangle à coins arrondis 27"/>
            <p:cNvSpPr/>
            <p:nvPr/>
          </p:nvSpPr>
          <p:spPr>
            <a:xfrm>
              <a:off x="5652120" y="5491354"/>
              <a:ext cx="2592288" cy="6818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6264312" y="5491354"/>
              <a:ext cx="1116000" cy="6818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2915816" y="6044911"/>
            <a:ext cx="2592288" cy="68182"/>
            <a:chOff x="3275856" y="5613365"/>
            <a:chExt cx="2592288" cy="68182"/>
          </a:xfrm>
        </p:grpSpPr>
        <p:sp>
          <p:nvSpPr>
            <p:cNvPr id="36" name="Rectangle à coins arrondis 35"/>
            <p:cNvSpPr/>
            <p:nvPr/>
          </p:nvSpPr>
          <p:spPr>
            <a:xfrm>
              <a:off x="3275856" y="5613365"/>
              <a:ext cx="2592288" cy="6818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3275856" y="5613365"/>
              <a:ext cx="936000" cy="6818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8" name="Groupe 157"/>
          <p:cNvGrpSpPr/>
          <p:nvPr/>
        </p:nvGrpSpPr>
        <p:grpSpPr>
          <a:xfrm>
            <a:off x="6156176" y="5899354"/>
            <a:ext cx="2592288" cy="76738"/>
            <a:chOff x="6228184" y="5663533"/>
            <a:chExt cx="2592288" cy="76738"/>
          </a:xfrm>
        </p:grpSpPr>
        <p:sp>
          <p:nvSpPr>
            <p:cNvPr id="39" name="Rectangle à coins arrondis 38"/>
            <p:cNvSpPr/>
            <p:nvPr/>
          </p:nvSpPr>
          <p:spPr>
            <a:xfrm>
              <a:off x="6228184" y="5663533"/>
              <a:ext cx="2592288" cy="68182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7344472" y="5672089"/>
              <a:ext cx="1476000" cy="681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5" name="Groupe 154"/>
          <p:cNvGrpSpPr/>
          <p:nvPr/>
        </p:nvGrpSpPr>
        <p:grpSpPr>
          <a:xfrm>
            <a:off x="323528" y="5756879"/>
            <a:ext cx="2592288" cy="68182"/>
            <a:chOff x="971600" y="5343308"/>
            <a:chExt cx="2592288" cy="68182"/>
          </a:xfrm>
        </p:grpSpPr>
        <p:sp>
          <p:nvSpPr>
            <p:cNvPr id="42" name="Rectangle à coins arrondis 41"/>
            <p:cNvSpPr/>
            <p:nvPr/>
          </p:nvSpPr>
          <p:spPr>
            <a:xfrm>
              <a:off x="971600" y="5343308"/>
              <a:ext cx="2592288" cy="6818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259632" y="5343308"/>
              <a:ext cx="1296000" cy="68182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3" name="Groupe 162"/>
          <p:cNvGrpSpPr/>
          <p:nvPr/>
        </p:nvGrpSpPr>
        <p:grpSpPr>
          <a:xfrm>
            <a:off x="1043608" y="6329117"/>
            <a:ext cx="2592288" cy="68182"/>
            <a:chOff x="395536" y="6409509"/>
            <a:chExt cx="2592288" cy="68182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395536" y="6409509"/>
              <a:ext cx="2592288" cy="681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à coins arrondis 51"/>
            <p:cNvSpPr/>
            <p:nvPr/>
          </p:nvSpPr>
          <p:spPr>
            <a:xfrm>
              <a:off x="1763688" y="6409509"/>
              <a:ext cx="1152000" cy="6818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2" name="Groupe 151"/>
          <p:cNvGrpSpPr/>
          <p:nvPr/>
        </p:nvGrpSpPr>
        <p:grpSpPr>
          <a:xfrm>
            <a:off x="5580112" y="5341984"/>
            <a:ext cx="2592288" cy="68182"/>
            <a:chOff x="5652120" y="5106163"/>
            <a:chExt cx="2592288" cy="68182"/>
          </a:xfrm>
        </p:grpSpPr>
        <p:sp>
          <p:nvSpPr>
            <p:cNvPr id="54" name="Rectangle à coins arrondis 53"/>
            <p:cNvSpPr/>
            <p:nvPr/>
          </p:nvSpPr>
          <p:spPr>
            <a:xfrm>
              <a:off x="5652120" y="5106163"/>
              <a:ext cx="2592288" cy="6818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à coins arrondis 54"/>
            <p:cNvSpPr/>
            <p:nvPr/>
          </p:nvSpPr>
          <p:spPr>
            <a:xfrm>
              <a:off x="6901512" y="5106163"/>
              <a:ext cx="936000" cy="681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0" name="Groupe 149"/>
          <p:cNvGrpSpPr/>
          <p:nvPr/>
        </p:nvGrpSpPr>
        <p:grpSpPr>
          <a:xfrm>
            <a:off x="323528" y="5638101"/>
            <a:ext cx="2592288" cy="68182"/>
            <a:chOff x="2267744" y="5224530"/>
            <a:chExt cx="2592288" cy="68182"/>
          </a:xfrm>
        </p:grpSpPr>
        <p:sp>
          <p:nvSpPr>
            <p:cNvPr id="57" name="Rectangle à coins arrondis 56"/>
            <p:cNvSpPr/>
            <p:nvPr/>
          </p:nvSpPr>
          <p:spPr>
            <a:xfrm>
              <a:off x="2267744" y="5224530"/>
              <a:ext cx="2592288" cy="681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à coins arrondis 57"/>
            <p:cNvSpPr/>
            <p:nvPr/>
          </p:nvSpPr>
          <p:spPr>
            <a:xfrm>
              <a:off x="2879936" y="5224530"/>
              <a:ext cx="1116000" cy="681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0" name="Groupe 159"/>
          <p:cNvGrpSpPr/>
          <p:nvPr/>
        </p:nvGrpSpPr>
        <p:grpSpPr>
          <a:xfrm>
            <a:off x="5220072" y="6473133"/>
            <a:ext cx="2592288" cy="68182"/>
            <a:chOff x="5292080" y="6473133"/>
            <a:chExt cx="2592288" cy="68182"/>
          </a:xfrm>
        </p:grpSpPr>
        <p:sp>
          <p:nvSpPr>
            <p:cNvPr id="60" name="Rectangle à coins arrondis 59"/>
            <p:cNvSpPr/>
            <p:nvPr/>
          </p:nvSpPr>
          <p:spPr>
            <a:xfrm>
              <a:off x="5292080" y="6473133"/>
              <a:ext cx="2592288" cy="6818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à coins arrondis 60"/>
            <p:cNvSpPr/>
            <p:nvPr/>
          </p:nvSpPr>
          <p:spPr>
            <a:xfrm>
              <a:off x="6732240" y="6473133"/>
              <a:ext cx="324000" cy="6818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2" name="Groupe 161"/>
          <p:cNvGrpSpPr/>
          <p:nvPr/>
        </p:nvGrpSpPr>
        <p:grpSpPr>
          <a:xfrm>
            <a:off x="1043608" y="6460557"/>
            <a:ext cx="2592288" cy="68182"/>
            <a:chOff x="1259632" y="6540949"/>
            <a:chExt cx="2592288" cy="68182"/>
          </a:xfrm>
        </p:grpSpPr>
        <p:sp>
          <p:nvSpPr>
            <p:cNvPr id="63" name="Rectangle à coins arrondis 62"/>
            <p:cNvSpPr/>
            <p:nvPr/>
          </p:nvSpPr>
          <p:spPr>
            <a:xfrm>
              <a:off x="1259632" y="6540949"/>
              <a:ext cx="2592288" cy="6818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à coins arrondis 63"/>
            <p:cNvSpPr/>
            <p:nvPr/>
          </p:nvSpPr>
          <p:spPr>
            <a:xfrm>
              <a:off x="1259632" y="6540949"/>
              <a:ext cx="936000" cy="68182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1" name="Groupe 160"/>
          <p:cNvGrpSpPr/>
          <p:nvPr/>
        </p:nvGrpSpPr>
        <p:grpSpPr>
          <a:xfrm>
            <a:off x="5220072" y="6600817"/>
            <a:ext cx="2592288" cy="68543"/>
            <a:chOff x="4067944" y="6600817"/>
            <a:chExt cx="2592288" cy="68543"/>
          </a:xfrm>
        </p:grpSpPr>
        <p:sp>
          <p:nvSpPr>
            <p:cNvPr id="66" name="Rectangle à coins arrondis 65"/>
            <p:cNvSpPr/>
            <p:nvPr/>
          </p:nvSpPr>
          <p:spPr>
            <a:xfrm>
              <a:off x="4067944" y="6601177"/>
              <a:ext cx="2592288" cy="6818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à coins arrondis 66"/>
            <p:cNvSpPr/>
            <p:nvPr/>
          </p:nvSpPr>
          <p:spPr>
            <a:xfrm>
              <a:off x="5076056" y="6600817"/>
              <a:ext cx="792000" cy="681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8" name="Groupe 147"/>
          <p:cNvGrpSpPr/>
          <p:nvPr/>
        </p:nvGrpSpPr>
        <p:grpSpPr>
          <a:xfrm>
            <a:off x="1259632" y="5138145"/>
            <a:ext cx="2592288" cy="68182"/>
            <a:chOff x="467544" y="4902324"/>
            <a:chExt cx="2592288" cy="68182"/>
          </a:xfrm>
        </p:grpSpPr>
        <p:sp>
          <p:nvSpPr>
            <p:cNvPr id="69" name="Rectangle à coins arrondis 68"/>
            <p:cNvSpPr/>
            <p:nvPr/>
          </p:nvSpPr>
          <p:spPr>
            <a:xfrm>
              <a:off x="467544" y="4902324"/>
              <a:ext cx="2592288" cy="681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à coins arrondis 69"/>
            <p:cNvSpPr/>
            <p:nvPr/>
          </p:nvSpPr>
          <p:spPr>
            <a:xfrm>
              <a:off x="1583832" y="4902324"/>
              <a:ext cx="1476000" cy="6818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1" name="Groupe 150"/>
          <p:cNvGrpSpPr/>
          <p:nvPr/>
        </p:nvGrpSpPr>
        <p:grpSpPr>
          <a:xfrm>
            <a:off x="5580112" y="5219293"/>
            <a:ext cx="2592288" cy="68862"/>
            <a:chOff x="3347864" y="4983472"/>
            <a:chExt cx="2592288" cy="68862"/>
          </a:xfrm>
        </p:grpSpPr>
        <p:sp>
          <p:nvSpPr>
            <p:cNvPr id="72" name="Rectangle à coins arrondis 71"/>
            <p:cNvSpPr/>
            <p:nvPr/>
          </p:nvSpPr>
          <p:spPr>
            <a:xfrm>
              <a:off x="3347864" y="4984152"/>
              <a:ext cx="2592288" cy="6818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4464152" y="4983472"/>
              <a:ext cx="1476000" cy="6818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5" name="Rectangle à coins arrondis 74"/>
          <p:cNvSpPr/>
          <p:nvPr/>
        </p:nvSpPr>
        <p:spPr>
          <a:xfrm>
            <a:off x="323528" y="3360818"/>
            <a:ext cx="2592288" cy="68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23528" y="3225942"/>
            <a:ext cx="2592288" cy="68182"/>
          </a:xfrm>
          <a:prstGeom prst="roundRect">
            <a:avLst/>
          </a:prstGeom>
          <a:solidFill>
            <a:schemeClr val="accent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4788024" y="2853032"/>
            <a:ext cx="2592288" cy="6818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2483768" y="2627676"/>
            <a:ext cx="2592288" cy="681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3131840" y="3356992"/>
            <a:ext cx="2592288" cy="68182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4788024" y="2973070"/>
            <a:ext cx="2592288" cy="681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6084168" y="3212976"/>
            <a:ext cx="2592288" cy="6818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6084168" y="3330967"/>
            <a:ext cx="2592288" cy="6818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1331640" y="2961588"/>
            <a:ext cx="2592288" cy="6818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5796136" y="2614907"/>
            <a:ext cx="2592288" cy="6818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à coins arrondis 127"/>
          <p:cNvSpPr/>
          <p:nvPr/>
        </p:nvSpPr>
        <p:spPr>
          <a:xfrm>
            <a:off x="1331640" y="2842810"/>
            <a:ext cx="2592288" cy="681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à coins arrondis 139"/>
          <p:cNvSpPr/>
          <p:nvPr/>
        </p:nvSpPr>
        <p:spPr>
          <a:xfrm>
            <a:off x="2483768" y="2492896"/>
            <a:ext cx="2592288" cy="6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5796136" y="2492896"/>
            <a:ext cx="2592288" cy="681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à coins arrondis 144"/>
          <p:cNvSpPr/>
          <p:nvPr/>
        </p:nvSpPr>
        <p:spPr>
          <a:xfrm>
            <a:off x="3131840" y="3472448"/>
            <a:ext cx="2592288" cy="681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des briques pour différentes fonctions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07504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e 14"/>
          <p:cNvGrpSpPr/>
          <p:nvPr/>
        </p:nvGrpSpPr>
        <p:grpSpPr>
          <a:xfrm>
            <a:off x="5044825" y="2492895"/>
            <a:ext cx="3775647" cy="2689351"/>
            <a:chOff x="5089748" y="2455965"/>
            <a:chExt cx="3775647" cy="2870298"/>
          </a:xfrm>
        </p:grpSpPr>
        <p:sp>
          <p:nvSpPr>
            <p:cNvPr id="7" name="ZoneTexte 6"/>
            <p:cNvSpPr txBox="1"/>
            <p:nvPr/>
          </p:nvSpPr>
          <p:spPr>
            <a:xfrm>
              <a:off x="7164288" y="2460029"/>
              <a:ext cx="1701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Courier" pitchFamily="49" charset="0"/>
                </a:rPr>
                <a:t>Générations</a:t>
              </a:r>
            </a:p>
            <a:p>
              <a:pPr algn="ctr"/>
              <a:r>
                <a:rPr lang="fr-FR" b="1" dirty="0" smtClean="0">
                  <a:latin typeface="Courier" pitchFamily="49" charset="0"/>
                </a:rPr>
                <a:t>pedigree</a:t>
              </a:r>
              <a:endParaRPr lang="fr-FR" b="1" dirty="0">
                <a:latin typeface="Courier" pitchFamily="49" charset="0"/>
              </a:endParaRPr>
            </a:p>
          </p:txBody>
        </p:sp>
        <p:sp>
          <p:nvSpPr>
            <p:cNvPr id="11" name="Forme libre 10"/>
            <p:cNvSpPr/>
            <p:nvPr/>
          </p:nvSpPr>
          <p:spPr>
            <a:xfrm rot="18480650">
              <a:off x="5194701" y="2351012"/>
              <a:ext cx="2870298" cy="3080204"/>
            </a:xfrm>
            <a:custGeom>
              <a:avLst/>
              <a:gdLst>
                <a:gd name="connsiteX0" fmla="*/ 3152019 w 3152019"/>
                <a:gd name="connsiteY0" fmla="*/ 764419 h 3304419"/>
                <a:gd name="connsiteX1" fmla="*/ 1018419 w 3152019"/>
                <a:gd name="connsiteY1" fmla="*/ 53219 h 3304419"/>
                <a:gd name="connsiteX2" fmla="*/ 16933 w 3152019"/>
                <a:gd name="connsiteY2" fmla="*/ 1083733 h 3304419"/>
                <a:gd name="connsiteX3" fmla="*/ 1120019 w 3152019"/>
                <a:gd name="connsiteY3" fmla="*/ 3260876 h 3304419"/>
                <a:gd name="connsiteX4" fmla="*/ 1120019 w 3152019"/>
                <a:gd name="connsiteY4" fmla="*/ 3260876 h 3304419"/>
                <a:gd name="connsiteX5" fmla="*/ 1163562 w 3152019"/>
                <a:gd name="connsiteY5" fmla="*/ 3304419 h 330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2019" h="3304419">
                  <a:moveTo>
                    <a:pt x="3152019" y="764419"/>
                  </a:moveTo>
                  <a:cubicBezTo>
                    <a:pt x="2346476" y="382209"/>
                    <a:pt x="1540933" y="0"/>
                    <a:pt x="1018419" y="53219"/>
                  </a:cubicBezTo>
                  <a:cubicBezTo>
                    <a:pt x="495905" y="106438"/>
                    <a:pt x="0" y="549124"/>
                    <a:pt x="16933" y="1083733"/>
                  </a:cubicBezTo>
                  <a:cubicBezTo>
                    <a:pt x="33866" y="1618342"/>
                    <a:pt x="1120019" y="3260876"/>
                    <a:pt x="1120019" y="3260876"/>
                  </a:cubicBezTo>
                  <a:lnTo>
                    <a:pt x="1120019" y="3260876"/>
                  </a:lnTo>
                  <a:lnTo>
                    <a:pt x="1163562" y="3304419"/>
                  </a:lnTo>
                </a:path>
              </a:pathLst>
            </a:cu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13"/>
          <p:cNvGrpSpPr/>
          <p:nvPr/>
        </p:nvGrpSpPr>
        <p:grpSpPr>
          <a:xfrm>
            <a:off x="827584" y="1340768"/>
            <a:ext cx="4608512" cy="3404306"/>
            <a:chOff x="1115616" y="1320838"/>
            <a:chExt cx="4624784" cy="3638248"/>
          </a:xfrm>
        </p:grpSpPr>
        <p:sp>
          <p:nvSpPr>
            <p:cNvPr id="6" name="ZoneTexte 5"/>
            <p:cNvSpPr txBox="1"/>
            <p:nvPr/>
          </p:nvSpPr>
          <p:spPr>
            <a:xfrm>
              <a:off x="1115616" y="1916832"/>
              <a:ext cx="1701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Courier" pitchFamily="49" charset="0"/>
                </a:rPr>
                <a:t>Générations</a:t>
              </a:r>
            </a:p>
            <a:p>
              <a:pPr algn="ctr"/>
              <a:r>
                <a:rPr lang="fr-FR" b="1" dirty="0" smtClean="0">
                  <a:latin typeface="Courier" pitchFamily="49" charset="0"/>
                </a:rPr>
                <a:t>historiques</a:t>
              </a:r>
              <a:endParaRPr lang="fr-FR" b="1" dirty="0">
                <a:latin typeface="Courier" pitchFamily="49" charset="0"/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1335314" y="1320838"/>
              <a:ext cx="4405086" cy="3638248"/>
            </a:xfrm>
            <a:custGeom>
              <a:avLst/>
              <a:gdLst>
                <a:gd name="connsiteX0" fmla="*/ 0 w 4405086"/>
                <a:gd name="connsiteY0" fmla="*/ 3432629 h 3638248"/>
                <a:gd name="connsiteX1" fmla="*/ 2627086 w 4405086"/>
                <a:gd name="connsiteY1" fmla="*/ 3476172 h 3638248"/>
                <a:gd name="connsiteX2" fmla="*/ 3686629 w 4405086"/>
                <a:gd name="connsiteY2" fmla="*/ 2460172 h 3638248"/>
                <a:gd name="connsiteX3" fmla="*/ 4296229 w 4405086"/>
                <a:gd name="connsiteY3" fmla="*/ 1444172 h 3638248"/>
                <a:gd name="connsiteX4" fmla="*/ 4339772 w 4405086"/>
                <a:gd name="connsiteY4" fmla="*/ 195943 h 3638248"/>
                <a:gd name="connsiteX5" fmla="*/ 4339772 w 4405086"/>
                <a:gd name="connsiteY5" fmla="*/ 268514 h 3638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5086" h="3638248">
                  <a:moveTo>
                    <a:pt x="0" y="3432629"/>
                  </a:moveTo>
                  <a:cubicBezTo>
                    <a:pt x="1006324" y="3535438"/>
                    <a:pt x="2012648" y="3638248"/>
                    <a:pt x="2627086" y="3476172"/>
                  </a:cubicBezTo>
                  <a:cubicBezTo>
                    <a:pt x="3241524" y="3314096"/>
                    <a:pt x="3408439" y="2798839"/>
                    <a:pt x="3686629" y="2460172"/>
                  </a:cubicBezTo>
                  <a:cubicBezTo>
                    <a:pt x="3964819" y="2121505"/>
                    <a:pt x="4187372" y="1821543"/>
                    <a:pt x="4296229" y="1444172"/>
                  </a:cubicBezTo>
                  <a:cubicBezTo>
                    <a:pt x="4405086" y="1066801"/>
                    <a:pt x="4332515" y="391886"/>
                    <a:pt x="4339772" y="195943"/>
                  </a:cubicBezTo>
                  <a:cubicBezTo>
                    <a:pt x="4347029" y="0"/>
                    <a:pt x="4343400" y="134257"/>
                    <a:pt x="4339772" y="268514"/>
                  </a:cubicBezTo>
                </a:path>
              </a:pathLst>
            </a:cu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simulation </a:t>
            </a:r>
            <a:r>
              <a:rPr lang="fr-FR" b="1" dirty="0" smtClean="0"/>
              <a:t>pedigree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525963"/>
          </a:xfrm>
        </p:spPr>
        <p:txBody>
          <a:bodyPr/>
          <a:lstStyle/>
          <a:p>
            <a:r>
              <a:rPr lang="fr-FR" dirty="0" smtClean="0"/>
              <a:t>Connu </a:t>
            </a:r>
          </a:p>
          <a:p>
            <a:r>
              <a:rPr lang="fr-FR" dirty="0" smtClean="0"/>
              <a:t>Simulé pour partie : </a:t>
            </a:r>
            <a:r>
              <a:rPr lang="fr-FR" sz="2800" dirty="0" smtClean="0"/>
              <a:t>nouvelles familles/extension familles</a:t>
            </a:r>
            <a:endParaRPr lang="fr-FR" dirty="0" smtClean="0"/>
          </a:p>
          <a:p>
            <a:r>
              <a:rPr lang="fr-FR" dirty="0" smtClean="0"/>
              <a:t>Simulé complètement</a:t>
            </a:r>
          </a:p>
          <a:p>
            <a:pPr lvl="1"/>
            <a:r>
              <a:rPr lang="fr-FR" dirty="0" smtClean="0"/>
              <a:t>Type croisement : Fx, BC, </a:t>
            </a:r>
            <a:r>
              <a:rPr lang="fr-FR" dirty="0" err="1" smtClean="0"/>
              <a:t>introgressions</a:t>
            </a:r>
            <a:r>
              <a:rPr lang="fr-FR" dirty="0" smtClean="0"/>
              <a:t> successives</a:t>
            </a:r>
          </a:p>
          <a:p>
            <a:pPr lvl="1"/>
            <a:r>
              <a:rPr lang="fr-FR" dirty="0" smtClean="0"/>
              <a:t>Familles : dispositif petites filles, familles de plein-frères et/ou demi-frères</a:t>
            </a:r>
          </a:p>
          <a:p>
            <a:pPr lvl="1"/>
            <a:r>
              <a:rPr lang="fr-FR" dirty="0" smtClean="0"/>
              <a:t>Population </a:t>
            </a:r>
            <a:r>
              <a:rPr lang="fr-FR" dirty="0" err="1" smtClean="0"/>
              <a:t>outbred</a:t>
            </a:r>
            <a:r>
              <a:rPr lang="fr-FR" dirty="0" smtClean="0"/>
              <a:t> : croisements aléatoires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44008" y="5657671"/>
            <a:ext cx="3207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Nb de mâles/</a:t>
            </a:r>
            <a:r>
              <a:rPr lang="fr-FR" sz="2400" dirty="0" err="1" smtClean="0">
                <a:sym typeface="Wingdings" pitchFamily="2" charset="2"/>
              </a:rPr>
              <a:t>gener</a:t>
            </a:r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Nb femelles/père</a:t>
            </a: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Nb descendants/père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de données pedigree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fr-FR" dirty="0" smtClean="0"/>
              <a:t>Données génétiques et les phénotypes associés simulés comme pour la partie historique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du DL, générations pedigree, forces évolutives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44216"/>
            <a:ext cx="8568952" cy="4781128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Dérive </a:t>
            </a:r>
            <a:r>
              <a:rPr lang="fr-FR" sz="2800" dirty="0" smtClean="0"/>
              <a:t>: par construction, en fonction de la taille de la population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Mutation</a:t>
            </a:r>
            <a:r>
              <a:rPr lang="fr-FR" sz="2800" dirty="0" smtClean="0"/>
              <a:t> ou non : paramètre différent pour SNP (10</a:t>
            </a:r>
            <a:r>
              <a:rPr lang="fr-FR" sz="2800" baseline="30000" dirty="0" smtClean="0"/>
              <a:t>-6</a:t>
            </a:r>
            <a:r>
              <a:rPr lang="fr-FR" sz="2800" dirty="0" smtClean="0"/>
              <a:t>), QTL et marqueurs à plus de 2 allèles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Sélection</a:t>
            </a:r>
            <a:r>
              <a:rPr lang="fr-FR" sz="2800" dirty="0" smtClean="0"/>
              <a:t> ou non :</a:t>
            </a:r>
          </a:p>
          <a:p>
            <a:pPr lvl="1"/>
            <a:r>
              <a:rPr lang="fr-FR" sz="2400" dirty="0" smtClean="0"/>
              <a:t>Sur la base des phénotypes</a:t>
            </a:r>
          </a:p>
          <a:p>
            <a:pPr lvl="1"/>
            <a:r>
              <a:rPr lang="fr-FR" sz="2400" dirty="0" smtClean="0"/>
              <a:t>Sur la base des valeurs génétiques vraies + précision (polygénique + QTL)</a:t>
            </a:r>
          </a:p>
          <a:p>
            <a:pPr lvl="1"/>
            <a:r>
              <a:rPr lang="fr-FR" sz="2400" dirty="0" smtClean="0"/>
              <a:t>Sur la base des estimations EBV BLUP (≡ </a:t>
            </a:r>
            <a:r>
              <a:rPr lang="fr-FR" sz="2400" dirty="0" err="1" smtClean="0"/>
              <a:t>QMSim</a:t>
            </a:r>
            <a:r>
              <a:rPr lang="fr-FR" sz="2400" dirty="0" smtClean="0"/>
              <a:t>)</a:t>
            </a:r>
          </a:p>
          <a:p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simulation de données pedigree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Fichiers </a:t>
            </a:r>
          </a:p>
          <a:p>
            <a:endParaRPr lang="fr-FR" dirty="0" smtClean="0"/>
          </a:p>
          <a:p>
            <a:pPr lvl="1"/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popfin</a:t>
            </a:r>
            <a:endParaRPr lang="fr-FR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les mesures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832344" y="1772816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i="1" dirty="0" err="1" smtClean="0"/>
              <a:t>D</a:t>
            </a:r>
            <a:r>
              <a:rPr lang="fr-FR" sz="3600" i="1" baseline="-25000" dirty="0" err="1" smtClean="0"/>
              <a:t>xy</a:t>
            </a:r>
            <a:r>
              <a:rPr lang="fr-FR" sz="3600" dirty="0" smtClean="0"/>
              <a:t> = f(</a:t>
            </a:r>
            <a:r>
              <a:rPr lang="fr-FR" sz="3600" dirty="0" err="1" smtClean="0"/>
              <a:t>xy</a:t>
            </a:r>
            <a:r>
              <a:rPr lang="fr-FR" sz="3600" dirty="0" smtClean="0"/>
              <a:t>)-f(x)f(y)</a:t>
            </a:r>
            <a:endParaRPr lang="fr-FR" sz="3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55576" y="3284984"/>
            <a:ext cx="55499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DL </a:t>
            </a:r>
          </a:p>
          <a:p>
            <a:r>
              <a:rPr lang="fr-FR" sz="2800" dirty="0" smtClean="0"/>
              <a:t>	complet	</a:t>
            </a:r>
            <a:r>
              <a:rPr lang="fr-FR" sz="2800" dirty="0" smtClean="0">
                <a:sym typeface="Wingdings" pitchFamily="2" charset="2"/>
              </a:rPr>
              <a:t> </a:t>
            </a:r>
            <a:r>
              <a:rPr lang="fr-FR" sz="2800" i="1" dirty="0" smtClean="0">
                <a:sym typeface="Wingdings" pitchFamily="2" charset="2"/>
              </a:rPr>
              <a:t>D</a:t>
            </a:r>
            <a:r>
              <a:rPr lang="fr-FR" sz="2800" dirty="0" smtClean="0">
                <a:sym typeface="Wingdings" pitchFamily="2" charset="2"/>
              </a:rPr>
              <a:t> = 0.5 ou -0.5</a:t>
            </a:r>
          </a:p>
          <a:p>
            <a:r>
              <a:rPr lang="fr-FR" sz="2800" dirty="0" smtClean="0"/>
              <a:t>	nul 		</a:t>
            </a:r>
            <a:r>
              <a:rPr lang="fr-FR" sz="2800" dirty="0" smtClean="0">
                <a:sym typeface="Wingdings" pitchFamily="2" charset="2"/>
              </a:rPr>
              <a:t> </a:t>
            </a:r>
            <a:r>
              <a:rPr lang="fr-FR" sz="2800" i="1" dirty="0" smtClean="0">
                <a:sym typeface="Wingdings" pitchFamily="2" charset="2"/>
              </a:rPr>
              <a:t>D</a:t>
            </a:r>
            <a:r>
              <a:rPr lang="fr-FR" sz="2800" dirty="0" smtClean="0">
                <a:sym typeface="Wingdings" pitchFamily="2" charset="2"/>
              </a:rPr>
              <a:t> = 0</a:t>
            </a:r>
            <a:endParaRPr lang="fr-FR" sz="2800" dirty="0" smtClean="0"/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55576" y="4924325"/>
            <a:ext cx="61879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Mais</a:t>
            </a:r>
          </a:p>
          <a:p>
            <a:r>
              <a:rPr lang="fr-FR" sz="2800" dirty="0" smtClean="0"/>
              <a:t>	f(x)=0 ou f(y)=0 ou f(</a:t>
            </a:r>
            <a:r>
              <a:rPr lang="fr-FR" sz="2800" dirty="0" err="1" smtClean="0"/>
              <a:t>xy</a:t>
            </a:r>
            <a:r>
              <a:rPr lang="fr-FR" sz="2800" dirty="0" smtClean="0"/>
              <a:t>)=0 </a:t>
            </a:r>
            <a:r>
              <a:rPr lang="fr-FR" sz="2800" dirty="0" smtClean="0">
                <a:sym typeface="Wingdings" pitchFamily="2" charset="2"/>
              </a:rPr>
              <a:t> </a:t>
            </a:r>
            <a:r>
              <a:rPr lang="fr-FR" sz="2800" i="1" dirty="0" smtClean="0">
                <a:sym typeface="Wingdings" pitchFamily="2" charset="2"/>
              </a:rPr>
              <a:t>D</a:t>
            </a:r>
            <a:r>
              <a:rPr lang="fr-FR" sz="2800" dirty="0" smtClean="0">
                <a:sym typeface="Wingdings" pitchFamily="2" charset="2"/>
              </a:rPr>
              <a:t> = 0</a:t>
            </a:r>
            <a:endParaRPr lang="fr-FR" sz="2800" dirty="0" smtClean="0"/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55576" y="2636912"/>
            <a:ext cx="42775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/>
              <a:t>D</a:t>
            </a:r>
            <a:r>
              <a:rPr lang="fr-FR" sz="3200" dirty="0" smtClean="0"/>
              <a:t> = covariance entre </a:t>
            </a:r>
            <a:r>
              <a:rPr lang="fr-FR" sz="3200" dirty="0" err="1" smtClean="0"/>
              <a:t>loci</a:t>
            </a:r>
            <a:endParaRPr lang="fr-FR" sz="32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LDSO, fichier </a:t>
            </a:r>
            <a:r>
              <a:rPr lang="fr-FR" i="1" dirty="0" err="1" smtClean="0">
                <a:latin typeface="Courier New" pitchFamily="49" charset="0"/>
                <a:cs typeface="Courier New" pitchFamily="49" charset="0"/>
              </a:rPr>
              <a:t>popfin</a:t>
            </a:r>
            <a:endParaRPr lang="fr-FR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32452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                  ! random mating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                  ! ?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out_nrm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                  ! # generations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 3 5              ! #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with pedigree, genotypes, phenotypes  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.1 1 0 0           ! from ½ sires and 0.75 dams from last historical generation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500 1000 .2 1 0 0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#sires and dams in gener1, proportion selected, select mode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500 1000 .2 1 0 0 </a:t>
            </a:r>
            <a:r>
              <a:rPr lang="en-US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! #sires and dams in gener2, proportion selected, select mode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500 1000 .2 1 1 1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500 1000 .2 1 1 1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500 1000 .2 1 1 1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0.8 0.6             ! accuracy of BV when selection mode = 1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0.8 0.6                       ! in each concerned generation   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0.8 0.6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                   ! Number of dams per sire 1=random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                   ! Number of offspring per sire fixed by user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1 0         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! #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offsp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per sire constant over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sires have different #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offsp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127 124 118 115 111 103 100 98 95 92 90 88 84 50 33 14 5 5 5 3 3 3 3 1 1 1 1 1 1 1 1 …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offsp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 100 sires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                   ! number of progeny per dam not constant</a:t>
            </a:r>
            <a:endParaRPr lang="fr-FR" sz="15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98268" y="2520604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07504" y="4715908"/>
            <a:ext cx="88924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59878" y="2041797"/>
            <a:ext cx="983730" cy="23507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9879" y="2305446"/>
            <a:ext cx="2063849" cy="25945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59879" y="2590304"/>
            <a:ext cx="1991841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fermante 10"/>
          <p:cNvSpPr/>
          <p:nvPr/>
        </p:nvSpPr>
        <p:spPr>
          <a:xfrm>
            <a:off x="2195736" y="2852936"/>
            <a:ext cx="144016" cy="79208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ccolade fermante 11"/>
          <p:cNvSpPr/>
          <p:nvPr/>
        </p:nvSpPr>
        <p:spPr>
          <a:xfrm>
            <a:off x="2195736" y="3645024"/>
            <a:ext cx="144016" cy="79208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084168" y="2852936"/>
            <a:ext cx="2648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2000 individus/génération</a:t>
            </a:r>
          </a:p>
          <a:p>
            <a:r>
              <a:rPr lang="fr-FR" dirty="0" smtClean="0"/>
              <a:t>100 pères + 1000 mères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8748464" y="3068960"/>
            <a:ext cx="288032" cy="2376264"/>
            <a:chOff x="107504" y="1628800"/>
            <a:chExt cx="288032" cy="1296144"/>
          </a:xfrm>
          <a:scene3d>
            <a:camera prst="orthographicFront">
              <a:rot lat="0" lon="10800000" rev="0"/>
            </a:camera>
            <a:lightRig rig="threePt" dir="t"/>
          </a:scene3d>
        </p:grpSpPr>
        <p:cxnSp>
          <p:nvCxnSpPr>
            <p:cNvPr id="15" name="Connecteur droit 14"/>
            <p:cNvCxnSpPr/>
            <p:nvPr/>
          </p:nvCxnSpPr>
          <p:spPr>
            <a:xfrm flipH="1">
              <a:off x="107504" y="1628800"/>
              <a:ext cx="288032" cy="0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107504" y="1628800"/>
              <a:ext cx="0" cy="1296144"/>
            </a:xfrm>
            <a:prstGeom prst="line">
              <a:avLst/>
            </a:pr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>
              <a:off x="107504" y="2924944"/>
              <a:ext cx="288032" cy="0"/>
            </a:xfrm>
            <a:prstGeom prst="line">
              <a:avLst/>
            </a:prstGeom>
            <a:ln w="15875">
              <a:solidFill>
                <a:srgbClr val="C00000"/>
              </a:solidFill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sorties pedigree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fr-FR" dirty="0" smtClean="0"/>
              <a:t>Bilan du pedigree (</a:t>
            </a:r>
            <a:r>
              <a:rPr lang="fr-FR" i="1" dirty="0" err="1" smtClean="0">
                <a:latin typeface="Courier New" pitchFamily="49" charset="0"/>
                <a:ea typeface="+mj-ea"/>
                <a:cs typeface="Courier New" pitchFamily="49" charset="0"/>
              </a:rPr>
              <a:t>popfin</a:t>
            </a:r>
            <a:r>
              <a:rPr lang="fr-FR" dirty="0" smtClean="0"/>
              <a:t>)</a:t>
            </a:r>
          </a:p>
          <a:p>
            <a:pPr lvl="1">
              <a:buNone/>
            </a:pPr>
            <a:r>
              <a:rPr lang="fr-FR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5 3 5 ! #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gener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with pedigree, genotypes, phenotypes   </a:t>
            </a:r>
          </a:p>
          <a:p>
            <a:pPr lvl="1"/>
            <a:endParaRPr lang="fr-FR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simped</a:t>
            </a:r>
            <a:r>
              <a:rPr lang="fr-FR" i="1" dirty="0" smtClean="0"/>
              <a:t> </a:t>
            </a:r>
            <a:r>
              <a:rPr lang="fr-FR" dirty="0" smtClean="0"/>
              <a:t>: pedigree</a:t>
            </a:r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simhaplo</a:t>
            </a:r>
            <a:r>
              <a:rPr lang="fr-FR" i="1" dirty="0" smtClean="0"/>
              <a:t> </a:t>
            </a:r>
            <a:r>
              <a:rPr lang="fr-FR" dirty="0" smtClean="0"/>
              <a:t>: génotypes</a:t>
            </a:r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simhaploNoQTL</a:t>
            </a:r>
            <a:r>
              <a:rPr lang="fr-FR" dirty="0" smtClean="0"/>
              <a:t> : génotypes sans QTL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simcop</a:t>
            </a:r>
            <a:r>
              <a:rPr lang="fr-FR" dirty="0" smtClean="0"/>
              <a:t> : origines allèles chez fondateurs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simcopNoQTL</a:t>
            </a:r>
            <a:r>
              <a:rPr lang="fr-FR" dirty="0" smtClean="0"/>
              <a:t> : origines allèles chez fondateurs sans QTL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simperf</a:t>
            </a:r>
            <a:r>
              <a:rPr lang="fr-FR" i="1" dirty="0" smtClean="0"/>
              <a:t> </a:t>
            </a:r>
            <a:r>
              <a:rPr lang="fr-FR" dirty="0" smtClean="0"/>
              <a:t>: performances</a:t>
            </a:r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heterozygotes</a:t>
            </a:r>
            <a:r>
              <a:rPr lang="fr-FR" dirty="0" smtClean="0"/>
              <a:t> : si grand-</a:t>
            </a:r>
            <a:r>
              <a:rPr lang="fr-FR" dirty="0" err="1" smtClean="0"/>
              <a:t>daughter</a:t>
            </a:r>
            <a:r>
              <a:rPr lang="fr-FR" dirty="0" smtClean="0"/>
              <a:t> design, nb pères hétérozygotes</a:t>
            </a:r>
            <a:endParaRPr lang="fr-FR" i="1" dirty="0" smtClean="0"/>
          </a:p>
          <a:p>
            <a:pPr lvl="2"/>
            <a:r>
              <a:rPr lang="fr-FR" sz="2800" i="1" dirty="0" err="1" smtClean="0">
                <a:latin typeface="Courier New" pitchFamily="49" charset="0"/>
                <a:ea typeface="+mj-ea"/>
                <a:cs typeface="Courier New" pitchFamily="49" charset="0"/>
              </a:rPr>
              <a:t>genotyp_err</a:t>
            </a:r>
            <a:r>
              <a:rPr lang="fr-FR" i="1" dirty="0" smtClean="0"/>
              <a:t> </a:t>
            </a:r>
            <a:r>
              <a:rPr lang="fr-FR" dirty="0" smtClean="0"/>
              <a:t>: si erreurs de génotypes simulées, vrais génotypes </a:t>
            </a:r>
            <a:endParaRPr lang="fr-FR" i="1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des briques pour différentes fonctions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07504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e 14"/>
          <p:cNvGrpSpPr/>
          <p:nvPr/>
        </p:nvGrpSpPr>
        <p:grpSpPr>
          <a:xfrm>
            <a:off x="5044825" y="2492895"/>
            <a:ext cx="3775647" cy="2689351"/>
            <a:chOff x="5089748" y="2455965"/>
            <a:chExt cx="3775647" cy="2870298"/>
          </a:xfrm>
        </p:grpSpPr>
        <p:sp>
          <p:nvSpPr>
            <p:cNvPr id="7" name="ZoneTexte 6"/>
            <p:cNvSpPr txBox="1"/>
            <p:nvPr/>
          </p:nvSpPr>
          <p:spPr>
            <a:xfrm>
              <a:off x="7164288" y="2460029"/>
              <a:ext cx="1701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Courier" pitchFamily="49" charset="0"/>
                </a:rPr>
                <a:t>Générations</a:t>
              </a:r>
            </a:p>
            <a:p>
              <a:pPr algn="ctr"/>
              <a:r>
                <a:rPr lang="fr-FR" b="1" dirty="0" smtClean="0">
                  <a:latin typeface="Courier" pitchFamily="49" charset="0"/>
                </a:rPr>
                <a:t>pedigree</a:t>
              </a:r>
              <a:endParaRPr lang="fr-FR" b="1" dirty="0">
                <a:latin typeface="Courier" pitchFamily="49" charset="0"/>
              </a:endParaRPr>
            </a:p>
          </p:txBody>
        </p:sp>
        <p:sp>
          <p:nvSpPr>
            <p:cNvPr id="11" name="Forme libre 10"/>
            <p:cNvSpPr/>
            <p:nvPr/>
          </p:nvSpPr>
          <p:spPr>
            <a:xfrm rot="18480650">
              <a:off x="5194701" y="2351012"/>
              <a:ext cx="2870298" cy="3080204"/>
            </a:xfrm>
            <a:custGeom>
              <a:avLst/>
              <a:gdLst>
                <a:gd name="connsiteX0" fmla="*/ 3152019 w 3152019"/>
                <a:gd name="connsiteY0" fmla="*/ 764419 h 3304419"/>
                <a:gd name="connsiteX1" fmla="*/ 1018419 w 3152019"/>
                <a:gd name="connsiteY1" fmla="*/ 53219 h 3304419"/>
                <a:gd name="connsiteX2" fmla="*/ 16933 w 3152019"/>
                <a:gd name="connsiteY2" fmla="*/ 1083733 h 3304419"/>
                <a:gd name="connsiteX3" fmla="*/ 1120019 w 3152019"/>
                <a:gd name="connsiteY3" fmla="*/ 3260876 h 3304419"/>
                <a:gd name="connsiteX4" fmla="*/ 1120019 w 3152019"/>
                <a:gd name="connsiteY4" fmla="*/ 3260876 h 3304419"/>
                <a:gd name="connsiteX5" fmla="*/ 1163562 w 3152019"/>
                <a:gd name="connsiteY5" fmla="*/ 3304419 h 330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2019" h="3304419">
                  <a:moveTo>
                    <a:pt x="3152019" y="764419"/>
                  </a:moveTo>
                  <a:cubicBezTo>
                    <a:pt x="2346476" y="382209"/>
                    <a:pt x="1540933" y="0"/>
                    <a:pt x="1018419" y="53219"/>
                  </a:cubicBezTo>
                  <a:cubicBezTo>
                    <a:pt x="495905" y="106438"/>
                    <a:pt x="0" y="549124"/>
                    <a:pt x="16933" y="1083733"/>
                  </a:cubicBezTo>
                  <a:cubicBezTo>
                    <a:pt x="33866" y="1618342"/>
                    <a:pt x="1120019" y="3260876"/>
                    <a:pt x="1120019" y="3260876"/>
                  </a:cubicBezTo>
                  <a:lnTo>
                    <a:pt x="1120019" y="3260876"/>
                  </a:lnTo>
                  <a:lnTo>
                    <a:pt x="1163562" y="3304419"/>
                  </a:lnTo>
                </a:path>
              </a:pathLst>
            </a:cu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13"/>
          <p:cNvGrpSpPr/>
          <p:nvPr/>
        </p:nvGrpSpPr>
        <p:grpSpPr>
          <a:xfrm>
            <a:off x="827584" y="1340768"/>
            <a:ext cx="4608512" cy="3404306"/>
            <a:chOff x="1115616" y="1320838"/>
            <a:chExt cx="4624784" cy="3638248"/>
          </a:xfrm>
        </p:grpSpPr>
        <p:sp>
          <p:nvSpPr>
            <p:cNvPr id="6" name="ZoneTexte 5"/>
            <p:cNvSpPr txBox="1"/>
            <p:nvPr/>
          </p:nvSpPr>
          <p:spPr>
            <a:xfrm>
              <a:off x="1115616" y="1916832"/>
              <a:ext cx="1701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Courier" pitchFamily="49" charset="0"/>
                </a:rPr>
                <a:t>Générations</a:t>
              </a:r>
            </a:p>
            <a:p>
              <a:pPr algn="ctr"/>
              <a:r>
                <a:rPr lang="fr-FR" b="1" dirty="0" smtClean="0">
                  <a:latin typeface="Courier" pitchFamily="49" charset="0"/>
                </a:rPr>
                <a:t>historiques</a:t>
              </a:r>
              <a:endParaRPr lang="fr-FR" b="1" dirty="0">
                <a:latin typeface="Courier" pitchFamily="49" charset="0"/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1335314" y="1320838"/>
              <a:ext cx="4405086" cy="3638248"/>
            </a:xfrm>
            <a:custGeom>
              <a:avLst/>
              <a:gdLst>
                <a:gd name="connsiteX0" fmla="*/ 0 w 4405086"/>
                <a:gd name="connsiteY0" fmla="*/ 3432629 h 3638248"/>
                <a:gd name="connsiteX1" fmla="*/ 2627086 w 4405086"/>
                <a:gd name="connsiteY1" fmla="*/ 3476172 h 3638248"/>
                <a:gd name="connsiteX2" fmla="*/ 3686629 w 4405086"/>
                <a:gd name="connsiteY2" fmla="*/ 2460172 h 3638248"/>
                <a:gd name="connsiteX3" fmla="*/ 4296229 w 4405086"/>
                <a:gd name="connsiteY3" fmla="*/ 1444172 h 3638248"/>
                <a:gd name="connsiteX4" fmla="*/ 4339772 w 4405086"/>
                <a:gd name="connsiteY4" fmla="*/ 195943 h 3638248"/>
                <a:gd name="connsiteX5" fmla="*/ 4339772 w 4405086"/>
                <a:gd name="connsiteY5" fmla="*/ 268514 h 3638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5086" h="3638248">
                  <a:moveTo>
                    <a:pt x="0" y="3432629"/>
                  </a:moveTo>
                  <a:cubicBezTo>
                    <a:pt x="1006324" y="3535438"/>
                    <a:pt x="2012648" y="3638248"/>
                    <a:pt x="2627086" y="3476172"/>
                  </a:cubicBezTo>
                  <a:cubicBezTo>
                    <a:pt x="3241524" y="3314096"/>
                    <a:pt x="3408439" y="2798839"/>
                    <a:pt x="3686629" y="2460172"/>
                  </a:cubicBezTo>
                  <a:cubicBezTo>
                    <a:pt x="3964819" y="2121505"/>
                    <a:pt x="4187372" y="1821543"/>
                    <a:pt x="4296229" y="1444172"/>
                  </a:cubicBezTo>
                  <a:cubicBezTo>
                    <a:pt x="4405086" y="1066801"/>
                    <a:pt x="4332515" y="391886"/>
                    <a:pt x="4339772" y="195943"/>
                  </a:cubicBezTo>
                  <a:cubicBezTo>
                    <a:pt x="4347029" y="0"/>
                    <a:pt x="4343400" y="134257"/>
                    <a:pt x="4339772" y="268514"/>
                  </a:cubicBezTo>
                </a:path>
              </a:pathLst>
            </a:cu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LDSO, </a:t>
            </a:r>
            <a:r>
              <a:rPr lang="fr-FR" dirty="0" smtClean="0"/>
              <a:t>paramètres des tirages aléatoires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44216"/>
            <a:ext cx="8568952" cy="478112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Simulations </a:t>
            </a:r>
            <a:r>
              <a:rPr lang="fr-FR" sz="2800" dirty="0" smtClean="0">
                <a:sym typeface="Wingdings" pitchFamily="2" charset="2"/>
              </a:rPr>
              <a:t> tirages aléatoires</a:t>
            </a:r>
          </a:p>
          <a:p>
            <a:r>
              <a:rPr lang="fr-FR" sz="2800" dirty="0" smtClean="0"/>
              <a:t>En termes informatiques, point de départ toujours donné</a:t>
            </a:r>
          </a:p>
          <a:p>
            <a:pPr lvl="1"/>
            <a:r>
              <a:rPr lang="fr-FR" sz="2000" dirty="0" smtClean="0"/>
              <a:t>Aléatoire (lié à l’horloge de la machine par exemple)</a:t>
            </a:r>
          </a:p>
          <a:p>
            <a:pPr lvl="1"/>
            <a:r>
              <a:rPr lang="fr-FR" sz="2000" dirty="0" smtClean="0"/>
              <a:t>Fixe : donné par l’utilisateur</a:t>
            </a:r>
          </a:p>
          <a:p>
            <a:pPr lvl="1"/>
            <a:endParaRPr lang="fr-FR" sz="2000" dirty="0"/>
          </a:p>
          <a:p>
            <a:r>
              <a:rPr lang="fr-FR" sz="2400" dirty="0" smtClean="0"/>
              <a:t>LDSO : 3 points de départ indépendants pour les chaines </a:t>
            </a:r>
          </a:p>
          <a:p>
            <a:pPr lvl="1"/>
            <a:r>
              <a:rPr lang="fr-FR" sz="2000" dirty="0" smtClean="0"/>
              <a:t>Générations historiques</a:t>
            </a:r>
          </a:p>
          <a:p>
            <a:pPr lvl="1"/>
            <a:r>
              <a:rPr lang="fr-FR" sz="2000" dirty="0" smtClean="0"/>
              <a:t>Pedigree connu</a:t>
            </a:r>
          </a:p>
          <a:p>
            <a:pPr lvl="1"/>
            <a:r>
              <a:rPr lang="fr-FR" sz="2000" dirty="0" smtClean="0"/>
              <a:t>Carte génétique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</a:t>
            </a:r>
            <a:r>
              <a:rPr lang="fr-FR" dirty="0" smtClean="0"/>
              <a:t>logiciel libre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44216"/>
            <a:ext cx="8568952" cy="478112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Fortran 90</a:t>
            </a:r>
          </a:p>
          <a:p>
            <a:endParaRPr lang="fr-FR" sz="2800" dirty="0" smtClean="0"/>
          </a:p>
          <a:p>
            <a:r>
              <a:rPr lang="fr-FR" sz="2800" dirty="0" smtClean="0"/>
              <a:t>Disponible sur </a:t>
            </a:r>
            <a:r>
              <a:rPr lang="fr-FR" sz="2800" dirty="0" smtClean="0">
                <a:hlinkClick r:id="rId2"/>
              </a:rPr>
              <a:t>https://qgsp.jouy.inra.fr</a:t>
            </a:r>
            <a:r>
              <a:rPr lang="fr-FR" sz="2800" dirty="0" smtClean="0">
                <a:hlinkClick r:id="rId2"/>
              </a:rPr>
              <a:t>/</a:t>
            </a:r>
            <a:r>
              <a:rPr lang="fr-FR" sz="2800" dirty="0" smtClean="0"/>
              <a:t> : sources, documentation, exemples</a:t>
            </a:r>
          </a:p>
          <a:p>
            <a:endParaRPr lang="fr-FR" sz="2800" dirty="0" smtClean="0"/>
          </a:p>
          <a:p>
            <a:r>
              <a:rPr lang="fr-FR" sz="2800" dirty="0" smtClean="0"/>
              <a:t>Exécution directe sur DGA12 et DGA11</a:t>
            </a:r>
          </a:p>
          <a:p>
            <a:endParaRPr lang="fr-FR" sz="2800" dirty="0" smtClean="0"/>
          </a:p>
          <a:p>
            <a:r>
              <a:rPr lang="en-US" sz="2800" dirty="0" err="1" smtClean="0"/>
              <a:t>Testé</a:t>
            </a:r>
            <a:r>
              <a:rPr lang="en-US" sz="2800" dirty="0" smtClean="0"/>
              <a:t> </a:t>
            </a:r>
            <a:r>
              <a:rPr lang="en-US" sz="2800" dirty="0" err="1" smtClean="0"/>
              <a:t>sur</a:t>
            </a:r>
            <a:r>
              <a:rPr lang="en-US" sz="2800" dirty="0" smtClean="0"/>
              <a:t> Win / g95; Unix, Linux OS / </a:t>
            </a:r>
            <a:r>
              <a:rPr lang="en-US" sz="2800" dirty="0" err="1" smtClean="0"/>
              <a:t>gfortran</a:t>
            </a:r>
            <a:r>
              <a:rPr lang="en-US" sz="2800" dirty="0" smtClean="0"/>
              <a:t>, </a:t>
            </a:r>
            <a:r>
              <a:rPr lang="en-US" sz="2800" dirty="0" err="1" smtClean="0"/>
              <a:t>ifort</a:t>
            </a:r>
            <a:endParaRPr lang="en-US" sz="2800" dirty="0" smtClean="0"/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LDSO, TD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44216"/>
            <a:ext cx="8568952" cy="4781128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……./EXAMPLE/</a:t>
            </a:r>
          </a:p>
          <a:p>
            <a:pPr lvl="1"/>
            <a:r>
              <a:rPr lang="fr-FR" sz="2000" b="1" dirty="0" smtClean="0"/>
              <a:t>EX1</a:t>
            </a:r>
          </a:p>
          <a:p>
            <a:pPr lvl="1"/>
            <a:r>
              <a:rPr lang="fr-FR" sz="2000" b="1" dirty="0" smtClean="0"/>
              <a:t>EX2</a:t>
            </a:r>
          </a:p>
          <a:p>
            <a:pPr lvl="1"/>
            <a:r>
              <a:rPr lang="fr-FR" sz="2000" b="1" dirty="0" smtClean="0"/>
              <a:t>EX3</a:t>
            </a:r>
          </a:p>
          <a:p>
            <a:pPr lvl="1"/>
            <a:r>
              <a:rPr lang="fr-FR" sz="2000" b="1" dirty="0" smtClean="0"/>
              <a:t>EX4</a:t>
            </a:r>
          </a:p>
          <a:p>
            <a:pPr lvl="1"/>
            <a:r>
              <a:rPr lang="fr-FR" sz="2000" b="1" dirty="0" smtClean="0"/>
              <a:t>EX5</a:t>
            </a:r>
          </a:p>
          <a:p>
            <a:pPr lvl="1"/>
            <a:r>
              <a:rPr lang="fr-FR" sz="2000" b="1" dirty="0" smtClean="0"/>
              <a:t>EX5</a:t>
            </a:r>
          </a:p>
          <a:p>
            <a:pPr lvl="1"/>
            <a:r>
              <a:rPr lang="fr-FR" sz="2000" b="1" dirty="0" smtClean="0"/>
              <a:t>EX6</a:t>
            </a:r>
          </a:p>
          <a:p>
            <a:pPr lvl="1"/>
            <a:r>
              <a:rPr lang="fr-FR" sz="2000" b="1" dirty="0" smtClean="0"/>
              <a:t>EX7</a:t>
            </a:r>
          </a:p>
          <a:p>
            <a:pPr lvl="1"/>
            <a:r>
              <a:rPr lang="fr-FR" sz="2000" b="1" dirty="0" smtClean="0"/>
              <a:t>EX8</a:t>
            </a:r>
          </a:p>
          <a:p>
            <a:pPr lvl="1"/>
            <a:r>
              <a:rPr lang="fr-FR" sz="2000" b="1" dirty="0" smtClean="0"/>
              <a:t>POP</a:t>
            </a:r>
          </a:p>
          <a:p>
            <a:pPr lvl="1"/>
            <a:r>
              <a:rPr lang="fr-FR" sz="2000" b="1" dirty="0" err="1" smtClean="0"/>
              <a:t>POPred</a:t>
            </a:r>
            <a:endParaRPr lang="fr-FR" sz="2000" dirty="0" smtClean="0"/>
          </a:p>
          <a:p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sz="2800" dirty="0"/>
          </a:p>
        </p:txBody>
      </p:sp>
      <p:sp>
        <p:nvSpPr>
          <p:cNvPr id="4" name="Accolade fermante 3"/>
          <p:cNvSpPr/>
          <p:nvPr/>
        </p:nvSpPr>
        <p:spPr>
          <a:xfrm>
            <a:off x="1619672" y="2276872"/>
            <a:ext cx="288032" cy="31683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267744" y="3573016"/>
            <a:ext cx="228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Fournis avec le logiciel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267744" y="5517232"/>
            <a:ext cx="3101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Population simulée pour les TD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267744" y="5877272"/>
            <a:ext cx="6535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Même population mais nombre </a:t>
            </a:r>
            <a:r>
              <a:rPr lang="fr-FR" smtClean="0"/>
              <a:t>de générations  réduit </a:t>
            </a:r>
            <a:r>
              <a:rPr lang="fr-FR" dirty="0" smtClean="0"/>
              <a:t>pour le TD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les mesures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96485" y="1700808"/>
            <a:ext cx="3047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err="1" smtClean="0"/>
              <a:t>D</a:t>
            </a:r>
            <a:r>
              <a:rPr lang="fr-FR" sz="3200" i="1" baseline="-25000" dirty="0" err="1" smtClean="0"/>
              <a:t>xy</a:t>
            </a:r>
            <a:r>
              <a:rPr lang="fr-FR" sz="3200" dirty="0" smtClean="0"/>
              <a:t> = f(</a:t>
            </a:r>
            <a:r>
              <a:rPr lang="fr-FR" sz="3200" dirty="0" err="1" smtClean="0"/>
              <a:t>xy</a:t>
            </a:r>
            <a:r>
              <a:rPr lang="fr-FR" sz="3200" dirty="0" smtClean="0"/>
              <a:t>)-f(x)f(y)</a:t>
            </a:r>
            <a:endParaRPr lang="fr-FR" sz="3200" dirty="0"/>
          </a:p>
        </p:txBody>
      </p:sp>
      <p:grpSp>
        <p:nvGrpSpPr>
          <p:cNvPr id="16" name="Groupe 15"/>
          <p:cNvGrpSpPr/>
          <p:nvPr/>
        </p:nvGrpSpPr>
        <p:grpSpPr>
          <a:xfrm>
            <a:off x="4856925" y="1412776"/>
            <a:ext cx="2376264" cy="1088831"/>
            <a:chOff x="1025822" y="2276872"/>
            <a:chExt cx="2037216" cy="1088831"/>
          </a:xfrm>
        </p:grpSpPr>
        <p:sp>
          <p:nvSpPr>
            <p:cNvPr id="7" name="ZoneTexte 6"/>
            <p:cNvSpPr txBox="1"/>
            <p:nvPr/>
          </p:nvSpPr>
          <p:spPr>
            <a:xfrm>
              <a:off x="1025822" y="2564904"/>
              <a:ext cx="854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smtClean="0"/>
                <a:t>r</a:t>
              </a:r>
              <a:r>
                <a:rPr lang="fr-FR" sz="3200" dirty="0" smtClean="0"/>
                <a:t>² = </a:t>
              </a:r>
              <a:endParaRPr lang="fr-FR" sz="32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085596" y="2276872"/>
              <a:ext cx="7794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smtClean="0"/>
                <a:t>D</a:t>
              </a:r>
              <a:r>
                <a:rPr lang="fr-FR" sz="3200" i="1" baseline="-25000" dirty="0" smtClean="0"/>
                <a:t>xy</a:t>
              </a:r>
              <a:r>
                <a:rPr lang="fr-FR" sz="3200" dirty="0" smtClean="0"/>
                <a:t>² </a:t>
              </a:r>
              <a:endParaRPr lang="fr-FR" sz="32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691680" y="2780928"/>
              <a:ext cx="13300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p</a:t>
              </a:r>
              <a:r>
                <a:rPr lang="fr-FR" sz="3200" i="1" baseline="-25000" dirty="0" err="1" smtClean="0"/>
                <a:t>x</a:t>
              </a:r>
              <a:r>
                <a:rPr lang="fr-FR" sz="3200" i="1" dirty="0" err="1" smtClean="0"/>
                <a:t>p</a:t>
              </a:r>
              <a:r>
                <a:rPr lang="fr-FR" sz="3200" i="1" baseline="-25000" dirty="0" err="1" smtClean="0"/>
                <a:t>y</a:t>
              </a:r>
              <a:r>
                <a:rPr lang="fr-FR" sz="3200" i="1" dirty="0" err="1" smtClean="0"/>
                <a:t>q</a:t>
              </a:r>
              <a:r>
                <a:rPr lang="fr-FR" sz="3200" i="1" baseline="-25000" dirty="0" err="1" smtClean="0"/>
                <a:t>x</a:t>
              </a:r>
              <a:r>
                <a:rPr lang="fr-FR" sz="3200" i="1" dirty="0" err="1" smtClean="0"/>
                <a:t>q</a:t>
              </a:r>
              <a:r>
                <a:rPr lang="fr-FR" sz="3200" i="1" baseline="-25000" dirty="0" err="1" smtClean="0"/>
                <a:t>y</a:t>
              </a:r>
              <a:endParaRPr lang="fr-FR" sz="3200" baseline="-25000" dirty="0"/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1691680" y="2852936"/>
              <a:ext cx="13713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755576" y="2780928"/>
            <a:ext cx="72855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/>
              <a:t>r</a:t>
            </a:r>
            <a:r>
              <a:rPr lang="fr-FR" sz="3200" dirty="0" smtClean="0"/>
              <a:t>² = coefficient de corrélation entre allèles</a:t>
            </a:r>
          </a:p>
          <a:p>
            <a:endParaRPr lang="fr-FR" sz="3200" dirty="0" smtClean="0"/>
          </a:p>
          <a:p>
            <a:r>
              <a:rPr lang="fr-FR" sz="3200" dirty="0" smtClean="0"/>
              <a:t>0&lt;</a:t>
            </a:r>
            <a:r>
              <a:rPr lang="fr-FR" sz="3200" i="1" dirty="0" smtClean="0"/>
              <a:t>r²</a:t>
            </a:r>
            <a:r>
              <a:rPr lang="fr-FR" sz="3200" dirty="0" smtClean="0"/>
              <a:t>&lt;1  </a:t>
            </a:r>
          </a:p>
          <a:p>
            <a:endParaRPr lang="fr-FR" sz="3200" dirty="0" smtClean="0"/>
          </a:p>
          <a:p>
            <a:r>
              <a:rPr lang="fr-FR" sz="3200" dirty="0" smtClean="0"/>
              <a:t>Sous hypothèse d’équilibre de liaison </a:t>
            </a:r>
            <a:r>
              <a:rPr lang="fr-FR" sz="3200" dirty="0" smtClean="0">
                <a:sym typeface="Wingdings" pitchFamily="2" charset="2"/>
              </a:rPr>
              <a:t> </a:t>
            </a:r>
            <a:r>
              <a:rPr lang="el-GR" sz="3200" dirty="0" smtClean="0">
                <a:sym typeface="Wingdings" pitchFamily="2" charset="2"/>
              </a:rPr>
              <a:t>χ</a:t>
            </a:r>
            <a:r>
              <a:rPr lang="fr-FR" sz="3200" dirty="0" smtClean="0">
                <a:sym typeface="Wingdings" pitchFamily="2" charset="2"/>
              </a:rPr>
              <a:t>²</a:t>
            </a:r>
          </a:p>
          <a:p>
            <a:pPr>
              <a:buFont typeface="Wingdings"/>
              <a:buChar char="à"/>
            </a:pPr>
            <a:r>
              <a:rPr lang="fr-FR" sz="3200" dirty="0" smtClean="0">
                <a:sym typeface="Wingdings" pitchFamily="2" charset="2"/>
              </a:rPr>
              <a:t> Tests d’association entre </a:t>
            </a:r>
            <a:r>
              <a:rPr lang="fr-FR" sz="3200" dirty="0" err="1" smtClean="0">
                <a:sym typeface="Wingdings" pitchFamily="2" charset="2"/>
              </a:rPr>
              <a:t>loci</a:t>
            </a:r>
            <a:endParaRPr lang="fr-FR" sz="32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fr-FR" sz="3200" dirty="0" smtClean="0">
                <a:sym typeface="Wingdings" pitchFamily="2" charset="2"/>
              </a:rPr>
              <a:t> Optimisations de protocoles (1/</a:t>
            </a:r>
            <a:r>
              <a:rPr lang="fr-FR" sz="3200" i="1" dirty="0" smtClean="0">
                <a:sym typeface="Wingdings" pitchFamily="2" charset="2"/>
              </a:rPr>
              <a:t>r²</a:t>
            </a:r>
            <a:r>
              <a:rPr lang="fr-FR" sz="3200" dirty="0" smtClean="0">
                <a:sym typeface="Wingdings" pitchFamily="2" charset="2"/>
              </a:rPr>
              <a:t>)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187770" y="6525344"/>
            <a:ext cx="299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Pritchard et </a:t>
            </a:r>
            <a:r>
              <a:rPr lang="fr-FR" dirty="0" err="1" smtClean="0"/>
              <a:t>Przeworski</a:t>
            </a:r>
            <a:r>
              <a:rPr lang="fr-FR" dirty="0" smtClean="0"/>
              <a:t> (2001)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les mesures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96485" y="1700808"/>
            <a:ext cx="3047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err="1" smtClean="0"/>
              <a:t>D</a:t>
            </a:r>
            <a:r>
              <a:rPr lang="fr-FR" sz="3200" i="1" baseline="-25000" dirty="0" err="1" smtClean="0"/>
              <a:t>xy</a:t>
            </a:r>
            <a:r>
              <a:rPr lang="fr-FR" sz="3200" dirty="0" smtClean="0"/>
              <a:t> = f(</a:t>
            </a:r>
            <a:r>
              <a:rPr lang="fr-FR" sz="3200" dirty="0" err="1" smtClean="0"/>
              <a:t>xy</a:t>
            </a:r>
            <a:r>
              <a:rPr lang="fr-FR" sz="3200" dirty="0" smtClean="0"/>
              <a:t>)-f(x)f(y)</a:t>
            </a:r>
            <a:endParaRPr lang="fr-FR" sz="3200" dirty="0"/>
          </a:p>
        </p:txBody>
      </p:sp>
      <p:grpSp>
        <p:nvGrpSpPr>
          <p:cNvPr id="3" name="Groupe 15"/>
          <p:cNvGrpSpPr/>
          <p:nvPr/>
        </p:nvGrpSpPr>
        <p:grpSpPr>
          <a:xfrm>
            <a:off x="4355976" y="1412776"/>
            <a:ext cx="2376264" cy="1088831"/>
            <a:chOff x="1025822" y="2276872"/>
            <a:chExt cx="2037216" cy="1088831"/>
          </a:xfrm>
        </p:grpSpPr>
        <p:sp>
          <p:nvSpPr>
            <p:cNvPr id="7" name="ZoneTexte 6"/>
            <p:cNvSpPr txBox="1"/>
            <p:nvPr/>
          </p:nvSpPr>
          <p:spPr>
            <a:xfrm>
              <a:off x="1025822" y="2564904"/>
              <a:ext cx="10118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xy</a:t>
              </a:r>
              <a:r>
                <a:rPr lang="fr-FR" sz="3200" i="1" dirty="0" smtClean="0"/>
                <a:t>’</a:t>
              </a:r>
              <a:r>
                <a:rPr lang="fr-FR" sz="3200" dirty="0" smtClean="0"/>
                <a:t> = </a:t>
              </a:r>
              <a:endParaRPr lang="fr-FR" sz="32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085596" y="2276872"/>
              <a:ext cx="6687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xy</a:t>
              </a:r>
              <a:r>
                <a:rPr lang="fr-FR" sz="3200" dirty="0" smtClean="0"/>
                <a:t> </a:t>
              </a:r>
              <a:endParaRPr lang="fr-FR" sz="32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096882" y="2780928"/>
              <a:ext cx="783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max</a:t>
              </a:r>
              <a:endParaRPr lang="fr-FR" sz="3200" baseline="-25000" dirty="0"/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1954493" y="2852936"/>
              <a:ext cx="11085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755576" y="3754775"/>
            <a:ext cx="611321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/>
              <a:t>D’</a:t>
            </a:r>
            <a:r>
              <a:rPr lang="fr-FR" sz="3200" dirty="0" smtClean="0"/>
              <a:t> = DL normalisé</a:t>
            </a:r>
          </a:p>
          <a:p>
            <a:endParaRPr lang="fr-FR" sz="3200" dirty="0" smtClean="0"/>
          </a:p>
          <a:p>
            <a:r>
              <a:rPr lang="fr-FR" sz="3200" dirty="0" smtClean="0"/>
              <a:t>-1&lt;</a:t>
            </a:r>
            <a:r>
              <a:rPr lang="fr-FR" sz="3200" i="1" dirty="0" smtClean="0"/>
              <a:t>D’</a:t>
            </a:r>
            <a:r>
              <a:rPr lang="fr-FR" sz="3200" dirty="0" smtClean="0"/>
              <a:t>&lt;1  </a:t>
            </a:r>
          </a:p>
          <a:p>
            <a:endParaRPr lang="fr-FR" sz="3200" dirty="0" smtClean="0"/>
          </a:p>
          <a:p>
            <a:r>
              <a:rPr lang="fr-FR" sz="3200" dirty="0" smtClean="0"/>
              <a:t>Surestimé si haplotypes manquants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012160" y="6525344"/>
            <a:ext cx="32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Lewontin</a:t>
            </a:r>
            <a:r>
              <a:rPr lang="fr-FR" dirty="0" smtClean="0"/>
              <a:t> (1964); </a:t>
            </a:r>
            <a:r>
              <a:rPr lang="fr-FR" dirty="0" err="1" smtClean="0"/>
              <a:t>Hedrick</a:t>
            </a:r>
            <a:r>
              <a:rPr lang="fr-FR" dirty="0" smtClean="0"/>
              <a:t> (1987)</a:t>
            </a:r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4351784" y="2636912"/>
            <a:ext cx="4788449" cy="880369"/>
            <a:chOff x="4351784" y="2636912"/>
            <a:chExt cx="4788449" cy="880369"/>
          </a:xfrm>
        </p:grpSpPr>
        <p:sp>
          <p:nvSpPr>
            <p:cNvPr id="13" name="ZoneTexte 12"/>
            <p:cNvSpPr txBox="1"/>
            <p:nvPr/>
          </p:nvSpPr>
          <p:spPr>
            <a:xfrm>
              <a:off x="4351784" y="2824361"/>
              <a:ext cx="1119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D</a:t>
              </a:r>
              <a:r>
                <a:rPr lang="fr-FR" sz="3200" i="1" baseline="-25000" dirty="0" err="1" smtClean="0"/>
                <a:t>max</a:t>
              </a:r>
              <a:r>
                <a:rPr lang="fr-FR" sz="3200" i="1" dirty="0" smtClean="0"/>
                <a:t>=</a:t>
              </a:r>
              <a:endParaRPr lang="fr-FR" sz="32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494683" y="2636912"/>
              <a:ext cx="3645550" cy="88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dirty="0" smtClean="0"/>
                <a:t>min {f(x) f(y)</a:t>
              </a:r>
              <a:r>
                <a:rPr lang="fr-FR" baseline="-25000" dirty="0" smtClean="0"/>
                <a:t> </a:t>
              </a:r>
              <a:r>
                <a:rPr lang="fr-FR" dirty="0" smtClean="0"/>
                <a:t>, (1-f(x))(1-f(y))} si </a:t>
              </a:r>
              <a:r>
                <a:rPr lang="fr-FR" i="1" dirty="0" err="1" smtClean="0"/>
                <a:t>D</a:t>
              </a:r>
              <a:r>
                <a:rPr lang="fr-FR" i="1" baseline="-25000" dirty="0" err="1" smtClean="0"/>
                <a:t>xy</a:t>
              </a:r>
              <a:r>
                <a:rPr lang="fr-FR" baseline="-25000" dirty="0" smtClean="0"/>
                <a:t> </a:t>
              </a:r>
              <a:r>
                <a:rPr lang="fr-FR" dirty="0" smtClean="0"/>
                <a:t>&lt;0</a:t>
              </a:r>
            </a:p>
            <a:p>
              <a:pPr>
                <a:lnSpc>
                  <a:spcPct val="150000"/>
                </a:lnSpc>
              </a:pPr>
              <a:r>
                <a:rPr lang="fr-FR" dirty="0" smtClean="0"/>
                <a:t>min {f(x)(1-f(y))</a:t>
              </a:r>
              <a:r>
                <a:rPr lang="fr-FR" baseline="-25000" dirty="0" smtClean="0"/>
                <a:t> </a:t>
              </a:r>
              <a:r>
                <a:rPr lang="fr-FR" dirty="0" smtClean="0"/>
                <a:t>, (1-f(x))f(y)} si </a:t>
              </a:r>
              <a:r>
                <a:rPr lang="fr-FR" i="1" dirty="0" err="1" smtClean="0"/>
                <a:t>D</a:t>
              </a:r>
              <a:r>
                <a:rPr lang="fr-FR" i="1" baseline="-25000" dirty="0" err="1" smtClean="0"/>
                <a:t>xy</a:t>
              </a:r>
              <a:r>
                <a:rPr lang="fr-FR" baseline="-25000" dirty="0" smtClean="0"/>
                <a:t> </a:t>
              </a:r>
              <a:r>
                <a:rPr lang="fr-FR" dirty="0" smtClean="0"/>
                <a:t>&gt;0</a:t>
              </a:r>
            </a:p>
          </p:txBody>
        </p:sp>
        <p:sp>
          <p:nvSpPr>
            <p:cNvPr id="16" name="Accolade ouvrante 15"/>
            <p:cNvSpPr/>
            <p:nvPr/>
          </p:nvSpPr>
          <p:spPr>
            <a:xfrm>
              <a:off x="5436096" y="2780928"/>
              <a:ext cx="144016" cy="720080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déséquilibre de liaison : allélisme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96485" y="1700808"/>
            <a:ext cx="3049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err="1" smtClean="0"/>
              <a:t>D</a:t>
            </a:r>
            <a:r>
              <a:rPr lang="fr-FR" sz="3200" baseline="-25000" dirty="0" err="1" smtClean="0"/>
              <a:t>xy</a:t>
            </a:r>
            <a:r>
              <a:rPr lang="fr-FR" sz="3200" dirty="0" smtClean="0"/>
              <a:t> = f(</a:t>
            </a:r>
            <a:r>
              <a:rPr lang="fr-FR" sz="3200" dirty="0" err="1" smtClean="0"/>
              <a:t>xy</a:t>
            </a:r>
            <a:r>
              <a:rPr lang="fr-FR" sz="3200" dirty="0" smtClean="0"/>
              <a:t>)-f(x)f(y)</a:t>
            </a:r>
            <a:endParaRPr lang="fr-FR" sz="3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55576" y="3212976"/>
            <a:ext cx="8074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/>
              <a:t>L  </a:t>
            </a:r>
            <a:r>
              <a:rPr lang="fr-FR" sz="3200" dirty="0" smtClean="0"/>
              <a:t>= nombre d’allèles minimum de chaque locus</a:t>
            </a:r>
          </a:p>
        </p:txBody>
      </p:sp>
      <p:grpSp>
        <p:nvGrpSpPr>
          <p:cNvPr id="18" name="Groupe 17"/>
          <p:cNvGrpSpPr/>
          <p:nvPr/>
        </p:nvGrpSpPr>
        <p:grpSpPr>
          <a:xfrm>
            <a:off x="4716016" y="1412776"/>
            <a:ext cx="2272449" cy="1088831"/>
            <a:chOff x="1275422" y="2276872"/>
            <a:chExt cx="1948213" cy="1088831"/>
          </a:xfrm>
        </p:grpSpPr>
        <p:sp>
          <p:nvSpPr>
            <p:cNvPr id="20" name="ZoneTexte 19"/>
            <p:cNvSpPr txBox="1"/>
            <p:nvPr/>
          </p:nvSpPr>
          <p:spPr>
            <a:xfrm>
              <a:off x="1275422" y="2348880"/>
              <a:ext cx="142265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smtClean="0"/>
                <a:t>r</a:t>
              </a:r>
              <a:r>
                <a:rPr lang="fr-FR" sz="3200" dirty="0" smtClean="0"/>
                <a:t>² =</a:t>
              </a:r>
              <a:r>
                <a:rPr lang="el-GR" sz="4800" dirty="0" smtClean="0"/>
                <a:t>Σ</a:t>
              </a:r>
              <a:r>
                <a:rPr lang="fr-FR" sz="3200" i="1" baseline="-25000" dirty="0" smtClean="0"/>
                <a:t>x</a:t>
              </a:r>
              <a:r>
                <a:rPr lang="el-GR" sz="4800" dirty="0" smtClean="0"/>
                <a:t>Σ</a:t>
              </a:r>
              <a:r>
                <a:rPr lang="fr-FR" sz="3200" i="1" baseline="-25000" dirty="0" smtClean="0"/>
                <a:t>y</a:t>
              </a:r>
              <a:r>
                <a:rPr lang="fr-FR" sz="3200" dirty="0" smtClean="0"/>
                <a:t> </a:t>
              </a:r>
              <a:endParaRPr lang="fr-FR" sz="32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444141" y="2276872"/>
              <a:ext cx="7794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smtClean="0"/>
                <a:t>D</a:t>
              </a:r>
              <a:r>
                <a:rPr lang="fr-FR" sz="3200" i="1" baseline="-25000" dirty="0" smtClean="0"/>
                <a:t>xy</a:t>
              </a:r>
              <a:r>
                <a:rPr lang="fr-FR" sz="3200" dirty="0" smtClean="0"/>
                <a:t>² </a:t>
              </a:r>
              <a:endParaRPr lang="fr-FR" sz="32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448364" y="2780928"/>
              <a:ext cx="7185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i="1" dirty="0" err="1" smtClean="0"/>
                <a:t>p</a:t>
              </a:r>
              <a:r>
                <a:rPr lang="fr-FR" sz="3200" i="1" baseline="-25000" dirty="0" err="1" smtClean="0"/>
                <a:t>x</a:t>
              </a:r>
              <a:r>
                <a:rPr lang="fr-FR" sz="3200" i="1" dirty="0" err="1" smtClean="0"/>
                <a:t>p</a:t>
              </a:r>
              <a:r>
                <a:rPr lang="fr-FR" sz="3200" i="1" baseline="-25000" dirty="0" err="1" smtClean="0"/>
                <a:t>y</a:t>
              </a:r>
              <a:endParaRPr lang="fr-FR" sz="3200" baseline="-25000" dirty="0"/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2448364" y="2852936"/>
              <a:ext cx="6146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3035</Words>
  <Application>Microsoft Office PowerPoint</Application>
  <PresentationFormat>Affichage à l'écran (4:3)</PresentationFormat>
  <Paragraphs>676</Paragraphs>
  <Slides>65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65</vt:i4>
      </vt:variant>
    </vt:vector>
  </HeadingPairs>
  <TitlesOfParts>
    <vt:vector size="66" baseType="lpstr">
      <vt:lpstr>Thème Office</vt:lpstr>
      <vt:lpstr>Simuler une population à échantillonner et évaluer les meilleures stratégies pour faire évoluer et compléter un dispositif existant afin de gagner en précision et/ou en puissance de détection l’exemple de LDSO</vt:lpstr>
      <vt:lpstr>Le déséquilibre de liaison</vt:lpstr>
      <vt:lpstr>Le déséquilibre de liaison</vt:lpstr>
      <vt:lpstr>Le déséquilibre de liaison : décroissance avec le temps</vt:lpstr>
      <vt:lpstr>Le déséquilibre de liaison : décroissance avec le temps</vt:lpstr>
      <vt:lpstr>Le déséquilibre de liaison : les mesures</vt:lpstr>
      <vt:lpstr>Le déséquilibre de liaison : les mesures</vt:lpstr>
      <vt:lpstr>Le déséquilibre de liaison : les mesures</vt:lpstr>
      <vt:lpstr>Le déséquilibre de liaison : allélisme</vt:lpstr>
      <vt:lpstr>Le déséquilibre de liaison : allélisme</vt:lpstr>
      <vt:lpstr>Le déséquilibre de liaison : allélisme</vt:lpstr>
      <vt:lpstr>Le déséquilibre de liaison : mesures</vt:lpstr>
      <vt:lpstr>Le déséquilibre de liaison : structure</vt:lpstr>
      <vt:lpstr>Le déséquilibre de liaison : &gt;2 locus</vt:lpstr>
      <vt:lpstr>Le déséquilibre de liaison : données non phasées</vt:lpstr>
      <vt:lpstr>Forces évolutives et déséquilibre de liaison</vt:lpstr>
      <vt:lpstr>Mutations et déséquilibre de liaison</vt:lpstr>
      <vt:lpstr>Dérive, Ne, et déséquilibre de liaison</vt:lpstr>
      <vt:lpstr>Dérive, Ne, et déséquilibre de liaison</vt:lpstr>
      <vt:lpstr>Sélection et déséquilibre de liaison</vt:lpstr>
      <vt:lpstr>Sélection et déséquilibre de liaison</vt:lpstr>
      <vt:lpstr>Migrations, mélanges de populations et déséquilibre de liaison</vt:lpstr>
      <vt:lpstr>Migrations, mélanges de populations et déséquilibre de liaison</vt:lpstr>
      <vt:lpstr>Populations animales et déséquilibre de liaison</vt:lpstr>
      <vt:lpstr>Pourquoi simuler des données?</vt:lpstr>
      <vt:lpstr>Pourquoi simuler des données?</vt:lpstr>
      <vt:lpstr>Quelles données simuler ?</vt:lpstr>
      <vt:lpstr>Comment simuler des données?</vt:lpstr>
      <vt:lpstr>Comment simuler des données?</vt:lpstr>
      <vt:lpstr>LDSO, des briques pour différentes fonctions</vt:lpstr>
      <vt:lpstr>LDSO, simulation du DL, générations historiques, données de base</vt:lpstr>
      <vt:lpstr>LDSO, simulation du DL, générations historiques, données de base</vt:lpstr>
      <vt:lpstr>LDSO, simulation du DL, générations historiques </vt:lpstr>
      <vt:lpstr>LDSO, simulation du DL, générations historiques, forces évolutives </vt:lpstr>
      <vt:lpstr>LDSO, générations historiques, phénotypes</vt:lpstr>
      <vt:lpstr>LDSO, simulation du DL, générations historiques, forces évolutives </vt:lpstr>
      <vt:lpstr>Diapositive 37</vt:lpstr>
      <vt:lpstr>Diapositive 38</vt:lpstr>
      <vt:lpstr>LDSO, simulation du DL, générations historiques, forces évolutives </vt:lpstr>
      <vt:lpstr>LDSO, simulation du DL, générations historiques, forces évolutives </vt:lpstr>
      <vt:lpstr>LDSO, simulation du DL, générations historiques, forces évolutives </vt:lpstr>
      <vt:lpstr>LDSO, simulation du DL, générations historiques, forces évolutives </vt:lpstr>
      <vt:lpstr>LDSO, simulation du DL, générations historiques, forces évolutives </vt:lpstr>
      <vt:lpstr>LDSO, simulation du DL, générations historiques </vt:lpstr>
      <vt:lpstr>LDSO, simulation du DL, générations historiques </vt:lpstr>
      <vt:lpstr>LDSO, simulation d’une structure de DL</vt:lpstr>
      <vt:lpstr>LDSO, fichier general</vt:lpstr>
      <vt:lpstr>LDSO, fichier general continued</vt:lpstr>
      <vt:lpstr>LDSO, fichier pop1</vt:lpstr>
      <vt:lpstr>LDSO, fichier pop1</vt:lpstr>
      <vt:lpstr>LDSO, sorties historique (1)</vt:lpstr>
      <vt:lpstr>LDSO, sorties historique</vt:lpstr>
      <vt:lpstr>LDSO, sorties historique </vt:lpstr>
      <vt:lpstr>LDSO, sorties historique</vt:lpstr>
      <vt:lpstr>LDSO, des briques pour différentes fonctions</vt:lpstr>
      <vt:lpstr>LDSO, simulation pedigree</vt:lpstr>
      <vt:lpstr>LDSO, simulation de données pedigree</vt:lpstr>
      <vt:lpstr>LDSO, simulation du DL, générations pedigree, forces évolutives </vt:lpstr>
      <vt:lpstr>LDSO, simulation de données pedigree</vt:lpstr>
      <vt:lpstr>LDSO, fichier popfin</vt:lpstr>
      <vt:lpstr>LDSO, sorties pedigree</vt:lpstr>
      <vt:lpstr>LDSO, des briques pour différentes fonctions</vt:lpstr>
      <vt:lpstr>LDSO, paramètres des tirages aléatoires</vt:lpstr>
      <vt:lpstr>LDSO, logiciel libre</vt:lpstr>
      <vt:lpstr>LDSO, TD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Simuler une population à échantillonner et évaluer les meilleures stratégies pour faire évoluer et compléter un dispositif existant afin de gagner en précision et/ou en puissance de détection l’exemple de LDSO</dc:title>
  <dc:creator>Hélène Gilbert</dc:creator>
  <cp:lastModifiedBy>hegilbert</cp:lastModifiedBy>
  <cp:revision>401</cp:revision>
  <dcterms:created xsi:type="dcterms:W3CDTF">2013-05-28T15:37:35Z</dcterms:created>
  <dcterms:modified xsi:type="dcterms:W3CDTF">2013-06-21T14:03:21Z</dcterms:modified>
</cp:coreProperties>
</file>