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72" r:id="rId4"/>
    <p:sldId id="258" r:id="rId5"/>
    <p:sldId id="270" r:id="rId6"/>
    <p:sldId id="273" r:id="rId7"/>
    <p:sldId id="276" r:id="rId8"/>
    <p:sldId id="261" r:id="rId9"/>
    <p:sldId id="277" r:id="rId10"/>
    <p:sldId id="268" r:id="rId11"/>
    <p:sldId id="269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EF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8DF46-074E-49F2-A73E-F647B2ECD947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9789-8C07-44D8-9149-B1B99BE1C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CB5EE-7374-433B-AA99-89E38D7A6093}" type="slidenum">
              <a:rPr lang="en-GB"/>
              <a:pPr/>
              <a:t>9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7763" y="646113"/>
            <a:ext cx="4562475" cy="34226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98" y="4318284"/>
            <a:ext cx="5046603" cy="4182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775" tIns="52388" rIns="104775" bIns="52388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E73D-A2A2-43FD-8D2B-1B63FF56FFF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FB6C-9408-4515-A225-C8C40CDB81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0309-F417-49A0-8747-8C43198A8B7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8453-6BE0-4DAD-AD8A-003774C4B8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fr-FR" dirty="0" err="1" smtClean="0"/>
              <a:t>QTLmap</a:t>
            </a:r>
            <a:r>
              <a:rPr lang="fr-FR" dirty="0" smtClean="0"/>
              <a:t> et les données ayant une distribution non gaussienne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defTabSz="762000"/>
            <a:r>
              <a:rPr lang="fr-FR" dirty="0" smtClean="0">
                <a:latin typeface="Comic Sans MS" pitchFamily="66" charset="0"/>
                <a:cs typeface="Times New Roman" pitchFamily="18" charset="0"/>
              </a:rPr>
              <a:t>C. Moreno, </a:t>
            </a:r>
          </a:p>
          <a:p>
            <a:pPr defTabSz="762000"/>
            <a:r>
              <a:rPr lang="fr-FR" dirty="0" smtClean="0">
                <a:latin typeface="Comic Sans MS" pitchFamily="66" charset="0"/>
                <a:cs typeface="Times New Roman" pitchFamily="18" charset="0"/>
              </a:rPr>
              <a:t>O. </a:t>
            </a:r>
            <a:r>
              <a:rPr lang="fr-FR" dirty="0" err="1" smtClean="0">
                <a:latin typeface="Comic Sans MS" pitchFamily="66" charset="0"/>
                <a:cs typeface="Times New Roman" pitchFamily="18" charset="0"/>
              </a:rPr>
              <a:t>Filangi</a:t>
            </a:r>
            <a:r>
              <a:rPr lang="fr-FR" dirty="0" smtClean="0">
                <a:latin typeface="Comic Sans MS" pitchFamily="66" charset="0"/>
                <a:cs typeface="Times New Roman" pitchFamily="18" charset="0"/>
              </a:rPr>
              <a:t>,  H. Gilbert, A. </a:t>
            </a:r>
            <a:r>
              <a:rPr lang="fr-FR" dirty="0" err="1" smtClean="0">
                <a:latin typeface="Comic Sans MS" pitchFamily="66" charset="0"/>
                <a:cs typeface="Times New Roman" pitchFamily="18" charset="0"/>
              </a:rPr>
              <a:t>Legarra</a:t>
            </a:r>
            <a:r>
              <a:rPr lang="fr-FR" dirty="0" smtClean="0"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pPr defTabSz="762000"/>
            <a:r>
              <a:rPr lang="fr-FR" dirty="0" smtClean="0">
                <a:latin typeface="Comic Sans MS" pitchFamily="66" charset="0"/>
                <a:cs typeface="Times New Roman" pitchFamily="18" charset="0"/>
              </a:rPr>
              <a:t>P. Le Roy, J.M. </a:t>
            </a:r>
            <a:r>
              <a:rPr lang="fr-FR" dirty="0" err="1" smtClean="0">
                <a:latin typeface="Comic Sans MS" pitchFamily="66" charset="0"/>
                <a:cs typeface="Times New Roman" pitchFamily="18" charset="0"/>
              </a:rPr>
              <a:t>Elsen</a:t>
            </a:r>
            <a:endParaRPr lang="fr-FR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812360" y="4149080"/>
          <a:ext cx="1108075" cy="1997075"/>
        </p:xfrm>
        <a:graphic>
          <a:graphicData uri="http://schemas.openxmlformats.org/presentationml/2006/ole">
            <p:oleObj spid="_x0000_s14338" name="Imagen" r:id="rId3" imgW="1857600" imgH="399564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609600" y="0"/>
            <a:ext cx="79248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3600" b="1" dirty="0">
                <a:latin typeface="Tahoma" pitchFamily="34" charset="0"/>
              </a:rPr>
              <a:t>Conclusion sur </a:t>
            </a:r>
            <a:r>
              <a:rPr lang="fr-FR" sz="3600" b="1" dirty="0" smtClean="0">
                <a:latin typeface="Tahoma" pitchFamily="34" charset="0"/>
              </a:rPr>
              <a:t>Cox</a:t>
            </a:r>
            <a:endParaRPr lang="en-GB" sz="3600" b="1" dirty="0">
              <a:latin typeface="Tahoma" pitchFamily="34" charset="0"/>
            </a:endParaRPr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0" y="685800"/>
            <a:ext cx="81280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95536" y="1295400"/>
            <a:ext cx="7834064" cy="156966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400" b="1" dirty="0">
                <a:solidFill>
                  <a:schemeClr val="tx2"/>
                </a:solidFill>
                <a:latin typeface="Times" pitchFamily="18" charset="0"/>
              </a:rPr>
              <a:t>PAS DE CENSURE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400" dirty="0">
                <a:solidFill>
                  <a:schemeClr val="tx2"/>
                </a:solidFill>
                <a:latin typeface="Times" pitchFamily="18" charset="0"/>
              </a:rPr>
              <a:t>Modèle Gaussien= </a:t>
            </a:r>
            <a:r>
              <a:rPr lang="fr-FR" sz="2400" dirty="0" smtClean="0">
                <a:solidFill>
                  <a:schemeClr val="tx2"/>
                </a:solidFill>
                <a:latin typeface="Times" pitchFamily="18" charset="0"/>
              </a:rPr>
              <a:t>Modèle </a:t>
            </a:r>
            <a:r>
              <a:rPr lang="fr-FR" sz="2400" dirty="0">
                <a:solidFill>
                  <a:schemeClr val="tx2"/>
                </a:solidFill>
                <a:latin typeface="Times" pitchFamily="18" charset="0"/>
              </a:rPr>
              <a:t>de </a:t>
            </a:r>
            <a:r>
              <a:rPr lang="fr-FR" sz="2400" dirty="0" smtClean="0">
                <a:solidFill>
                  <a:schemeClr val="tx2"/>
                </a:solidFill>
                <a:latin typeface="Times" pitchFamily="18" charset="0"/>
              </a:rPr>
              <a:t>Cox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400" dirty="0" smtClean="0">
                <a:solidFill>
                  <a:schemeClr val="tx2"/>
                </a:solidFill>
                <a:latin typeface="Times" pitchFamily="18" charset="0"/>
              </a:rPr>
              <a:t>Si transformation appropriée des données dans les cas testés</a:t>
            </a:r>
            <a:endParaRPr lang="en-GB" sz="2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395536" y="3048000"/>
            <a:ext cx="7910264" cy="1017588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400" b="1" dirty="0">
                <a:solidFill>
                  <a:schemeClr val="tx2"/>
                </a:solidFill>
                <a:latin typeface="Times" pitchFamily="18" charset="0"/>
              </a:rPr>
              <a:t>CENSURE A AGE FIXE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400" dirty="0" smtClean="0">
                <a:solidFill>
                  <a:schemeClr val="tx2"/>
                </a:solidFill>
                <a:latin typeface="Times" pitchFamily="18" charset="0"/>
              </a:rPr>
              <a:t>Modèle </a:t>
            </a:r>
            <a:r>
              <a:rPr lang="fr-FR" sz="2400" dirty="0">
                <a:solidFill>
                  <a:schemeClr val="tx2"/>
                </a:solidFill>
                <a:latin typeface="Times" pitchFamily="18" charset="0"/>
              </a:rPr>
              <a:t>de Cox&gt;&gt; Modèle Gaussien</a:t>
            </a:r>
            <a:endParaRPr lang="en-GB" sz="2400" dirty="0">
              <a:solidFill>
                <a:schemeClr val="tx2"/>
              </a:solidFill>
              <a:latin typeface="Times" pitchFamily="18" charset="0"/>
            </a:endParaRPr>
          </a:p>
        </p:txBody>
      </p:sp>
      <p:graphicFrame>
        <p:nvGraphicFramePr>
          <p:cNvPr id="172039" name="Object 7"/>
          <p:cNvGraphicFramePr>
            <a:graphicFrameLocks noChangeAspect="1"/>
          </p:cNvGraphicFramePr>
          <p:nvPr/>
        </p:nvGraphicFramePr>
        <p:xfrm>
          <a:off x="8482013" y="0"/>
          <a:ext cx="661987" cy="1192213"/>
        </p:xfrm>
        <a:graphic>
          <a:graphicData uri="http://schemas.openxmlformats.org/presentationml/2006/ole">
            <p:oleObj spid="_x0000_s13314" name="Imagen" r:id="rId3" imgW="1857600" imgH="399564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utiliser QTLMAP lorsque la distribution est non normale et/ou les données sont censurées?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988840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Données avec une distribution non normale et/ou censurées</a:t>
            </a:r>
            <a:r>
              <a:rPr lang="fr-FR" dirty="0" smtClean="0">
                <a:sym typeface="Wingdings" pitchFamily="2" charset="2"/>
              </a:rPr>
              <a:t> Cox prend en compte le classement des individus les uns /autres</a:t>
            </a:r>
          </a:p>
          <a:p>
            <a:endParaRPr lang="fr-FR" dirty="0" smtClean="0"/>
          </a:p>
          <a:p>
            <a:endParaRPr lang="fr-FR" dirty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Conseil d’utilisation:</a:t>
            </a:r>
          </a:p>
          <a:p>
            <a:pPr marL="342900" indent="-342900">
              <a:buAutoNum type="arabicParenR"/>
            </a:pPr>
            <a:r>
              <a:rPr lang="fr-FR" dirty="0" smtClean="0">
                <a:sym typeface="Wingdings" pitchFamily="2" charset="2"/>
              </a:rPr>
              <a:t>Transformation des données pour normaliser au maximum la distribution (prise en compte des données censurées potentiel surtout si censure à date fixe)</a:t>
            </a:r>
          </a:p>
          <a:p>
            <a:pPr marL="342900" indent="-342900">
              <a:buAutoNum type="arabicParenR"/>
            </a:pPr>
            <a:r>
              <a:rPr lang="fr-FR" dirty="0" smtClean="0">
                <a:sym typeface="Wingdings" pitchFamily="2" charset="2"/>
              </a:rPr>
              <a:t>Analyse et calcul des seuils avec modèle gaussien sur tout le génome</a:t>
            </a:r>
          </a:p>
          <a:p>
            <a:pPr marL="342900" indent="-342900">
              <a:buAutoNum type="arabicParenR"/>
            </a:pPr>
            <a:r>
              <a:rPr lang="fr-FR" dirty="0" err="1" smtClean="0">
                <a:sym typeface="Wingdings" pitchFamily="2" charset="2"/>
              </a:rPr>
              <a:t>Reanalyse</a:t>
            </a:r>
            <a:r>
              <a:rPr lang="fr-FR" dirty="0" smtClean="0">
                <a:sym typeface="Wingdings" pitchFamily="2" charset="2"/>
              </a:rPr>
              <a:t> et calcul des seuil des QTL significatifs avec modèle de Cox/à seuil</a:t>
            </a:r>
          </a:p>
          <a:p>
            <a:pPr marL="342900" indent="-342900">
              <a:buAutoNum type="arabicParenR"/>
            </a:pPr>
            <a:r>
              <a:rPr lang="fr-FR" dirty="0" smtClean="0">
                <a:sym typeface="Wingdings" pitchFamily="2" charset="2"/>
              </a:rPr>
              <a:t>Comparaison des résultats avec les deux approches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indiqué le modèle désiré à QTLMAP?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213285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Modèle à seuil pour données discrètes: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Indiqué i après le nom du caractère dans le fichier modèle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55576" y="2924944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 ! Number of traits</a:t>
            </a:r>
            <a:br>
              <a:rPr lang="en-US" dirty="0" smtClean="0"/>
            </a:br>
            <a:r>
              <a:rPr lang="en-US" dirty="0" smtClean="0"/>
              <a:t>1 1 ! Number of  fixed effects and covariates    </a:t>
            </a:r>
            <a:br>
              <a:rPr lang="en-US" dirty="0" smtClean="0"/>
            </a:br>
            <a:r>
              <a:rPr lang="en-US" dirty="0" err="1" smtClean="0"/>
              <a:t>sexe</a:t>
            </a:r>
            <a:r>
              <a:rPr lang="en-US" dirty="0" smtClean="0"/>
              <a:t> </a:t>
            </a:r>
            <a:r>
              <a:rPr lang="en-US" dirty="0" err="1" smtClean="0"/>
              <a:t>poids</a:t>
            </a:r>
            <a:r>
              <a:rPr lang="en-US" dirty="0" smtClean="0"/>
              <a:t> ! Names of the fixed effects and covariates</a:t>
            </a:r>
            <a:br>
              <a:rPr lang="en-US" dirty="0" smtClean="0"/>
            </a:br>
            <a:r>
              <a:rPr lang="en-US" dirty="0" err="1" smtClean="0"/>
              <a:t>malade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 1 0 ! 1st trait, (nature : integer value) model </a:t>
            </a:r>
            <a:br>
              <a:rPr lang="en-US" dirty="0" smtClean="0"/>
            </a:br>
            <a:r>
              <a:rPr lang="en-US" dirty="0" err="1" smtClean="0"/>
              <a:t>malcor</a:t>
            </a:r>
            <a:r>
              <a:rPr lang="en-US" dirty="0" smtClean="0"/>
              <a:t> r 0 0 1 ! 2nd trait,(nature : real value) model </a:t>
            </a:r>
          </a:p>
          <a:p>
            <a:r>
              <a:rPr lang="en-US" dirty="0"/>
              <a:t>third r 0 0 0 ! 3nd trait,(nature : real value) model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 err="1" smtClean="0"/>
              <a:t>Texte</a:t>
            </a:r>
            <a:r>
              <a:rPr lang="en-US" i="1" dirty="0" smtClean="0"/>
              <a:t> 6: Example 1 of a model file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1475656" y="3861048"/>
            <a:ext cx="21602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indiqué le modèle désiré à QTLMAP?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17008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Modèle de Cox: </a:t>
            </a:r>
            <a:r>
              <a:rPr lang="fr-FR" dirty="0" smtClean="0">
                <a:solidFill>
                  <a:srgbClr val="FF0000"/>
                </a:solidFill>
              </a:rPr>
              <a:t>Il faut choisir --calcul=7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Si il y a de la censure: indiquer 0 pour les données censurées en 2° colonne après la colonne du caractère dans le fichier performance 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995936" y="3212976"/>
            <a:ext cx="21602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195736" y="3140968"/>
            <a:ext cx="53285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44985 2 10,3 5,5 1 0 75,2 1 1</a:t>
            </a:r>
          </a:p>
          <a:p>
            <a:r>
              <a:rPr lang="fr-FR" dirty="0"/>
              <a:t>961924 1 10.43 7.8 1 1 77.6 1 1 </a:t>
            </a:r>
            <a:br>
              <a:rPr lang="fr-FR" dirty="0"/>
            </a:br>
            <a:r>
              <a:rPr lang="fr-FR" dirty="0"/>
              <a:t>961925 2 5.34 0.0 0 1 90. 1 1 </a:t>
            </a:r>
            <a:br>
              <a:rPr lang="fr-FR" dirty="0"/>
            </a:br>
            <a:r>
              <a:rPr lang="fr-FR" dirty="0"/>
              <a:t>961926 1 12.34 11.3 1 1 103. 1 1 </a:t>
            </a:r>
            <a:br>
              <a:rPr lang="fr-FR" dirty="0"/>
            </a:br>
            <a:r>
              <a:rPr lang="fr-FR" dirty="0"/>
              <a:t>963187 2 9.45 12.7 1 1 98. 1 1 </a:t>
            </a:r>
            <a:br>
              <a:rPr lang="fr-FR" dirty="0"/>
            </a:br>
            <a:r>
              <a:rPr lang="fr-FR" dirty="0"/>
              <a:t>963188 1 11.10 13.5 1 1 0.0 0 1 </a:t>
            </a:r>
            <a:br>
              <a:rPr lang="fr-FR" dirty="0"/>
            </a:br>
            <a:r>
              <a:rPr lang="fr-FR" dirty="0"/>
              <a:t>963189 2 10.11 10. 1 1 94.8 1 1 </a:t>
            </a:r>
            <a:br>
              <a:rPr lang="fr-FR" dirty="0"/>
            </a:br>
            <a:r>
              <a:rPr lang="fr-FR" dirty="0"/>
              <a:t>963190 1 9.98 14.2 1 1 98.3 1 1</a:t>
            </a:r>
          </a:p>
          <a:p>
            <a:r>
              <a:rPr lang="fr-FR" i="1" dirty="0" smtClean="0"/>
              <a:t>Texte 4: </a:t>
            </a:r>
            <a:r>
              <a:rPr lang="fr-FR" i="1" dirty="0" err="1" smtClean="0"/>
              <a:t>Example</a:t>
            </a:r>
            <a:r>
              <a:rPr lang="fr-FR" i="1" dirty="0" smtClean="0"/>
              <a:t> of a quantitative trait values file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7504" y="6156012"/>
            <a:ext cx="83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ATTENTION le LD est pas encore disponible avec Cox.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Méthodes de détection de QTL peu sensible à la « non normalité » si la distribution pas trop </a:t>
            </a:r>
            <a:r>
              <a:rPr lang="fr-FR" dirty="0" smtClean="0"/>
              <a:t>asymétrique et pas trop de données censurées </a:t>
            </a:r>
            <a:r>
              <a:rPr lang="fr-FR" dirty="0" smtClean="0"/>
              <a:t>(</a:t>
            </a:r>
            <a:r>
              <a:rPr lang="fr-FR" dirty="0" err="1" smtClean="0"/>
              <a:t>Kadermindeen</a:t>
            </a:r>
            <a:r>
              <a:rPr lang="fr-FR" dirty="0" smtClean="0"/>
              <a:t> et al., 2000; Moreno et al., 2003)</a:t>
            </a:r>
          </a:p>
          <a:p>
            <a:pPr algn="ctr">
              <a:buNone/>
            </a:pPr>
            <a:r>
              <a:rPr lang="fr-FR" dirty="0" smtClean="0"/>
              <a:t>MAIS</a:t>
            </a:r>
          </a:p>
          <a:p>
            <a:r>
              <a:rPr lang="fr-FR" dirty="0" smtClean="0"/>
              <a:t>Chaque jeu de données a ces </a:t>
            </a:r>
            <a:r>
              <a:rPr lang="fr-FR" dirty="0" err="1" smtClean="0"/>
              <a:t>caractèristiques</a:t>
            </a:r>
            <a:r>
              <a:rPr lang="fr-FR" dirty="0" smtClean="0"/>
              <a:t> propres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2 modélisations sont disponibles dans </a:t>
            </a:r>
            <a:r>
              <a:rPr lang="fr-FR" dirty="0" err="1" smtClean="0"/>
              <a:t>QTLmap</a:t>
            </a:r>
            <a:endParaRPr lang="fr-FR" dirty="0" smtClean="0"/>
          </a:p>
          <a:p>
            <a:pPr lvl="1"/>
            <a:r>
              <a:rPr lang="fr-FR" dirty="0" smtClean="0"/>
              <a:t>Données discrètes 0/1 ou 1,2,3,4…</a:t>
            </a:r>
          </a:p>
          <a:p>
            <a:pPr lvl="1"/>
            <a:r>
              <a:rPr lang="fr-FR" dirty="0" smtClean="0"/>
              <a:t>Données non normale et/ou censurées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05800" cy="1143000"/>
          </a:xfrm>
          <a:noFill/>
          <a:ln/>
        </p:spPr>
        <p:txBody>
          <a:bodyPr/>
          <a:lstStyle/>
          <a:p>
            <a:pPr algn="l"/>
            <a:r>
              <a:rPr lang="fr-FR" sz="3200" b="1" dirty="0">
                <a:solidFill>
                  <a:schemeClr val="tx1"/>
                </a:solidFill>
                <a:latin typeface="Tahoma" pitchFamily="34" charset="0"/>
              </a:rPr>
              <a:t>Quels sont les Problèmes Posés par </a:t>
            </a:r>
            <a:r>
              <a:rPr lang="fr-FR" sz="3200" b="1" dirty="0" smtClean="0">
                <a:solidFill>
                  <a:schemeClr val="tx1"/>
                </a:solidFill>
                <a:latin typeface="Tahoma" pitchFamily="34" charset="0"/>
              </a:rPr>
              <a:t>les Données de type non normales?</a:t>
            </a:r>
            <a:endParaRPr lang="en-GB" sz="3200" b="1" dirty="0">
              <a:solidFill>
                <a:schemeClr val="tx1"/>
              </a:solidFill>
              <a:latin typeface="Tahoma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7504" y="3356992"/>
            <a:ext cx="7740650" cy="1260475"/>
            <a:chOff x="624" y="2726"/>
            <a:chExt cx="4876" cy="79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672" y="3168"/>
              <a:ext cx="4261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fr-FR"/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>
              <a:off x="4944" y="307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106504" name="Text Box 8"/>
            <p:cNvSpPr txBox="1">
              <a:spLocks noChangeArrowheads="1"/>
            </p:cNvSpPr>
            <p:nvPr/>
          </p:nvSpPr>
          <p:spPr bwMode="auto">
            <a:xfrm>
              <a:off x="624" y="2769"/>
              <a:ext cx="8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fr-FR" sz="2400" dirty="0">
                  <a:latin typeface="Times" pitchFamily="18" charset="0"/>
                </a:rPr>
                <a:t>infection</a:t>
              </a:r>
              <a:endParaRPr lang="en-GB" sz="2400" dirty="0">
                <a:latin typeface="Times" pitchFamily="18" charset="0"/>
              </a:endParaRPr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4560" y="2726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fr-FR" sz="2400">
                  <a:latin typeface="Times" pitchFamily="18" charset="0"/>
                </a:rPr>
                <a:t>mort</a:t>
              </a:r>
              <a:endParaRPr lang="en-GB" sz="2400">
                <a:latin typeface="Times" pitchFamily="18" charset="0"/>
              </a:endParaRPr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1056" y="30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106507" name="Line 11"/>
            <p:cNvSpPr>
              <a:spLocks noChangeShapeType="1"/>
            </p:cNvSpPr>
            <p:nvPr/>
          </p:nvSpPr>
          <p:spPr bwMode="auto">
            <a:xfrm>
              <a:off x="4071" y="2998"/>
              <a:ext cx="0" cy="318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fr-FR"/>
            </a:p>
          </p:txBody>
        </p:sp>
        <p:sp>
          <p:nvSpPr>
            <p:cNvPr id="106508" name="Text Box 12"/>
            <p:cNvSpPr txBox="1">
              <a:spLocks noChangeArrowheads="1"/>
            </p:cNvSpPr>
            <p:nvPr/>
          </p:nvSpPr>
          <p:spPr bwMode="auto">
            <a:xfrm>
              <a:off x="3436" y="3270"/>
              <a:ext cx="20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2000" b="1" dirty="0">
                  <a:solidFill>
                    <a:srgbClr val="009900"/>
                  </a:solidFill>
                  <a:latin typeface="Times" pitchFamily="18" charset="0"/>
                </a:rPr>
                <a:t>Censure</a:t>
              </a:r>
              <a:endParaRPr lang="en-GB" sz="2000" b="1" dirty="0">
                <a:solidFill>
                  <a:srgbClr val="009900"/>
                </a:solidFill>
                <a:latin typeface="Times" pitchFamily="18" charset="0"/>
              </a:endParaRPr>
            </a:p>
          </p:txBody>
        </p:sp>
      </p:grp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4788024" y="1517883"/>
            <a:ext cx="378447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>
                <a:solidFill>
                  <a:srgbClr val="540EBC"/>
                </a:solidFill>
                <a:latin typeface="Times" pitchFamily="18" charset="0"/>
              </a:rPr>
              <a:t>1) distributions </a:t>
            </a:r>
            <a:r>
              <a:rPr lang="fr-FR" sz="2400" b="1" dirty="0" smtClean="0">
                <a:solidFill>
                  <a:srgbClr val="540EBC"/>
                </a:solidFill>
                <a:latin typeface="Times" pitchFamily="18" charset="0"/>
              </a:rPr>
              <a:t>non normale/gaussienne</a:t>
            </a:r>
            <a:endParaRPr lang="en-GB" sz="2400" b="1" dirty="0">
              <a:solidFill>
                <a:srgbClr val="540EBC"/>
              </a:solidFill>
              <a:latin typeface="Times" pitchFamily="18" charset="0"/>
            </a:endParaRPr>
          </a:p>
        </p:txBody>
      </p:sp>
      <p:pic>
        <p:nvPicPr>
          <p:cNvPr id="106518" name="Picture 22"/>
          <p:cNvPicPr>
            <a:picLocks noChangeAspect="1" noChangeArrowheads="1"/>
          </p:cNvPicPr>
          <p:nvPr/>
        </p:nvPicPr>
        <p:blipFill>
          <a:blip r:embed="rId3" cstate="print"/>
          <a:srcRect r="14719"/>
          <a:stretch>
            <a:fillRect/>
          </a:stretch>
        </p:blipFill>
        <p:spPr bwMode="auto">
          <a:xfrm>
            <a:off x="467544" y="1412776"/>
            <a:ext cx="3238500" cy="177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4067944" y="2708920"/>
            <a:ext cx="451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>
                <a:solidFill>
                  <a:srgbClr val="540EBC"/>
                </a:solidFill>
                <a:latin typeface="Times" pitchFamily="18" charset="0"/>
              </a:rPr>
              <a:t>2)Existence de données censurées</a:t>
            </a:r>
            <a:endParaRPr lang="en-GB" sz="2400" b="1" dirty="0">
              <a:solidFill>
                <a:srgbClr val="540EBC"/>
              </a:solidFill>
              <a:latin typeface="Times" pitchFamily="18" charset="0"/>
            </a:endParaRPr>
          </a:p>
        </p:txBody>
      </p:sp>
      <p:graphicFrame>
        <p:nvGraphicFramePr>
          <p:cNvPr id="174080" name="Object 0"/>
          <p:cNvGraphicFramePr>
            <a:graphicFrameLocks noChangeAspect="1"/>
          </p:cNvGraphicFramePr>
          <p:nvPr/>
        </p:nvGraphicFramePr>
        <p:xfrm>
          <a:off x="8482013" y="0"/>
          <a:ext cx="661987" cy="1192213"/>
        </p:xfrm>
        <a:graphic>
          <a:graphicData uri="http://schemas.openxmlformats.org/presentationml/2006/ole">
            <p:oleObj spid="_x0000_s2050" name="Imagen" r:id="rId4" imgW="1857600" imgH="3995640" progId="">
              <p:embed/>
            </p:oleObj>
          </a:graphicData>
        </a:graphic>
      </p:graphicFrame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652120" y="5229200"/>
            <a:ext cx="3491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>
                <a:solidFill>
                  <a:srgbClr val="540EBC"/>
                </a:solidFill>
                <a:latin typeface="Times" pitchFamily="18" charset="0"/>
              </a:rPr>
              <a:t>3</a:t>
            </a:r>
            <a:r>
              <a:rPr lang="fr-FR" sz="2400" b="1" dirty="0" smtClean="0">
                <a:solidFill>
                  <a:srgbClr val="540EBC"/>
                </a:solidFill>
                <a:latin typeface="Times" pitchFamily="18" charset="0"/>
              </a:rPr>
              <a:t>) Sensibilité de l’appareil de mesure</a:t>
            </a:r>
            <a:endParaRPr lang="en-GB" sz="2400" b="1" dirty="0">
              <a:solidFill>
                <a:srgbClr val="540EBC"/>
              </a:solidFill>
              <a:latin typeface="Times" pitchFamily="18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335088" y="4437112"/>
            <a:ext cx="4645025" cy="2171700"/>
            <a:chOff x="2158" y="11923"/>
            <a:chExt cx="7315" cy="342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3" y="12283"/>
              <a:ext cx="5958" cy="2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2928" y="14983"/>
              <a:ext cx="59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V="1">
              <a:off x="2983" y="11923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158" y="11923"/>
              <a:ext cx="8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f(y)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868" y="14803"/>
              <a:ext cx="60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4" name="Connecteur droit avec flèche 23"/>
          <p:cNvCxnSpPr/>
          <p:nvPr/>
        </p:nvCxnSpPr>
        <p:spPr>
          <a:xfrm flipV="1">
            <a:off x="2483768" y="63813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411760" y="64533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Seuil de mesure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2051720" y="63813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907704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7" name="AutoShape 41"/>
          <p:cNvSpPr>
            <a:spLocks noChangeArrowheads="1"/>
          </p:cNvSpPr>
          <p:nvPr/>
        </p:nvSpPr>
        <p:spPr bwMode="auto">
          <a:xfrm>
            <a:off x="2428860" y="2717447"/>
            <a:ext cx="3786214" cy="74548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78" name="AutoShape 42"/>
          <p:cNvSpPr>
            <a:spLocks noChangeArrowheads="1"/>
          </p:cNvSpPr>
          <p:nvPr/>
        </p:nvSpPr>
        <p:spPr bwMode="auto">
          <a:xfrm>
            <a:off x="6357950" y="2717447"/>
            <a:ext cx="2286016" cy="750247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1050925" y="2372945"/>
            <a:ext cx="20923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74" name="AutoShape 38"/>
          <p:cNvSpPr>
            <a:spLocks noChangeArrowheads="1"/>
          </p:cNvSpPr>
          <p:nvPr/>
        </p:nvSpPr>
        <p:spPr bwMode="auto">
          <a:xfrm>
            <a:off x="647700" y="1160095"/>
            <a:ext cx="4138614" cy="1485914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467544" y="-603448"/>
            <a:ext cx="8521700" cy="473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Aft>
                <a:spcPct val="45000"/>
              </a:spcAft>
            </a:pPr>
            <a:endParaRPr lang="fr-FR" sz="3200" i="1" dirty="0" smtClean="0">
              <a:latin typeface="Symbol" pitchFamily="18" charset="2"/>
            </a:endParaRPr>
          </a:p>
          <a:p>
            <a:pPr eaLnBrk="0" hangingPunct="0">
              <a:spcAft>
                <a:spcPct val="45000"/>
              </a:spcAft>
            </a:pPr>
            <a:r>
              <a:rPr lang="fr-FR" sz="3200" i="1" dirty="0" smtClean="0">
                <a:latin typeface="Symbol" pitchFamily="18" charset="2"/>
              </a:rPr>
              <a:t>L</a:t>
            </a:r>
            <a:r>
              <a:rPr lang="fr-FR" sz="3200" i="1" baseline="30000" dirty="0" smtClean="0">
                <a:latin typeface="Comic Sans MS" pitchFamily="66" charset="0"/>
              </a:rPr>
              <a:t>x</a:t>
            </a:r>
            <a:r>
              <a:rPr lang="fr-FR" sz="2800" i="1" baseline="30000" dirty="0" smtClean="0">
                <a:latin typeface="NewCenturySchlbk" pitchFamily="18" charset="0"/>
              </a:rPr>
              <a:t> </a:t>
            </a:r>
            <a:r>
              <a:rPr lang="fr-FR" sz="2800" i="1" dirty="0">
                <a:latin typeface="NewCenturySchlbk" pitchFamily="18" charset="0"/>
              </a:rPr>
              <a:t>= </a:t>
            </a:r>
            <a:endParaRPr lang="fr-FR" sz="2800" i="1" dirty="0" smtClean="0">
              <a:latin typeface="NewCenturySchlbk" pitchFamily="18" charset="0"/>
            </a:endParaRPr>
          </a:p>
          <a:p>
            <a:pPr eaLnBrk="0" hangingPunct="0">
              <a:spcAft>
                <a:spcPct val="45000"/>
              </a:spcAft>
            </a:pPr>
            <a:endParaRPr lang="fr-FR" sz="2800" i="1" dirty="0">
              <a:latin typeface="NewCenturySchlbk" pitchFamily="18" charset="0"/>
            </a:endParaRPr>
          </a:p>
          <a:p>
            <a:pPr eaLnBrk="0" hangingPunct="0">
              <a:spcAft>
                <a:spcPct val="35000"/>
              </a:spcAft>
            </a:pPr>
            <a:r>
              <a:rPr lang="fr-FR" sz="2800" i="1" dirty="0" smtClean="0">
                <a:latin typeface="Symbol" pitchFamily="18" charset="2"/>
              </a:rPr>
              <a:t> P </a:t>
            </a:r>
            <a:r>
              <a:rPr lang="fr-FR" sz="2800" i="1" dirty="0">
                <a:solidFill>
                  <a:srgbClr val="0000FF"/>
                </a:solidFill>
                <a:latin typeface="Symbol" pitchFamily="18" charset="2"/>
              </a:rPr>
              <a:t>S </a:t>
            </a:r>
            <a:r>
              <a:rPr lang="fr-FR" sz="2800" i="1" dirty="0">
                <a:solidFill>
                  <a:srgbClr val="0000FF"/>
                </a:solidFill>
                <a:latin typeface="Comic Sans MS" pitchFamily="66" charset="0"/>
              </a:rPr>
              <a:t>p(hs</a:t>
            </a:r>
            <a:r>
              <a:rPr lang="fr-FR" sz="2800" i="1" baseline="-25000" dirty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fr-FR" sz="2800" dirty="0">
                <a:solidFill>
                  <a:srgbClr val="0000FF"/>
                </a:solidFill>
                <a:latin typeface="Symbol" pitchFamily="18" charset="2"/>
              </a:rPr>
              <a:t>½</a:t>
            </a:r>
            <a:r>
              <a:rPr lang="fr-FR" sz="2800" i="1" dirty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fr-FR" sz="2800" i="1" dirty="0">
                <a:solidFill>
                  <a:srgbClr val="0000FF"/>
                </a:solidFill>
                <a:latin typeface="NewCenturySchlbk" pitchFamily="18" charset="0"/>
              </a:rPr>
              <a:t>)</a:t>
            </a:r>
            <a:r>
              <a:rPr lang="fr-FR" sz="2800" i="1" dirty="0">
                <a:latin typeface="NewCenturySchlbk" pitchFamily="18" charset="0"/>
              </a:rPr>
              <a:t> </a:t>
            </a:r>
          </a:p>
          <a:p>
            <a:pPr lvl="2" eaLnBrk="0" hangingPunct="0">
              <a:spcAft>
                <a:spcPct val="45000"/>
              </a:spcAft>
              <a:buFont typeface="Symbol" pitchFamily="18" charset="2"/>
              <a:buChar char=" "/>
            </a:pPr>
            <a:r>
              <a:rPr lang="fr-FR" sz="2800" i="1" dirty="0">
                <a:latin typeface="Symbol" pitchFamily="18" charset="2"/>
              </a:rPr>
              <a:t>P </a:t>
            </a:r>
            <a:r>
              <a:rPr lang="fr-FR" sz="2800" i="1" dirty="0">
                <a:solidFill>
                  <a:srgbClr val="FF00CC"/>
                </a:solidFill>
                <a:latin typeface="Symbol" pitchFamily="18" charset="2"/>
              </a:rPr>
              <a:t>S </a:t>
            </a:r>
            <a:r>
              <a:rPr lang="fr-FR" sz="2800" i="1" dirty="0" smtClean="0">
                <a:solidFill>
                  <a:srgbClr val="FF00CC"/>
                </a:solidFill>
                <a:latin typeface="Comic Sans MS" pitchFamily="66" charset="0"/>
              </a:rPr>
              <a:t>p(hd</a:t>
            </a:r>
            <a:r>
              <a:rPr lang="fr-FR" sz="2800" i="1" baseline="-25000" dirty="0" smtClean="0">
                <a:solidFill>
                  <a:srgbClr val="FF00CC"/>
                </a:solidFill>
                <a:latin typeface="Comic Sans MS" pitchFamily="66" charset="0"/>
              </a:rPr>
              <a:t>ij</a:t>
            </a:r>
            <a:r>
              <a:rPr lang="fr-FR" sz="2800" dirty="0" smtClean="0">
                <a:solidFill>
                  <a:srgbClr val="FF00CC"/>
                </a:solidFill>
                <a:latin typeface="Symbol" pitchFamily="18" charset="2"/>
              </a:rPr>
              <a:t>½</a:t>
            </a:r>
            <a:r>
              <a:rPr lang="fr-FR" sz="2800" i="1" dirty="0" smtClean="0">
                <a:solidFill>
                  <a:srgbClr val="FF00CC"/>
                </a:solidFill>
                <a:latin typeface="Comic Sans MS" pitchFamily="66" charset="0"/>
                <a:cs typeface="Times New Roman" pitchFamily="18" charset="0"/>
              </a:rPr>
              <a:t>hs</a:t>
            </a:r>
            <a:r>
              <a:rPr lang="fr-FR" sz="2800" i="1" baseline="-25000" dirty="0" smtClean="0">
                <a:solidFill>
                  <a:srgbClr val="FF00CC"/>
                </a:solidFill>
                <a:latin typeface="Comic Sans MS" pitchFamily="66" charset="0"/>
                <a:cs typeface="Times New Roman" pitchFamily="18" charset="0"/>
              </a:rPr>
              <a:t>i </a:t>
            </a:r>
            <a:r>
              <a:rPr lang="fr-FR" sz="2800" i="1" dirty="0">
                <a:solidFill>
                  <a:srgbClr val="FF00CC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fr-FR" sz="2800" i="1" dirty="0">
                <a:solidFill>
                  <a:srgbClr val="FF00CC"/>
                </a:solidFill>
                <a:latin typeface="Comic Sans MS" pitchFamily="66" charset="0"/>
              </a:rPr>
              <a:t>M)</a:t>
            </a:r>
            <a:r>
              <a:rPr lang="fr-FR" sz="2800" i="1" dirty="0">
                <a:latin typeface="Comic Sans MS" pitchFamily="66" charset="0"/>
              </a:rPr>
              <a:t> </a:t>
            </a:r>
          </a:p>
          <a:p>
            <a:pPr eaLnBrk="0" hangingPunct="0">
              <a:lnSpc>
                <a:spcPct val="150000"/>
              </a:lnSpc>
              <a:spcBef>
                <a:spcPct val="25000"/>
              </a:spcBef>
              <a:spcAft>
                <a:spcPct val="45000"/>
              </a:spcAft>
              <a:buFont typeface="Symbol" pitchFamily="18" charset="2"/>
              <a:buChar char=" "/>
            </a:pPr>
            <a:r>
              <a:rPr lang="fr-FR" sz="2800" i="1" dirty="0">
                <a:latin typeface="Symbol" pitchFamily="18" charset="2"/>
              </a:rPr>
              <a:t>         		</a:t>
            </a:r>
            <a:r>
              <a:rPr lang="fr-FR" sz="2800" i="1" dirty="0" smtClean="0">
                <a:latin typeface="Symbol" pitchFamily="18" charset="2"/>
              </a:rPr>
              <a:t> P </a:t>
            </a:r>
            <a:r>
              <a:rPr lang="fr-FR" sz="2800" i="1" dirty="0">
                <a:solidFill>
                  <a:srgbClr val="339933"/>
                </a:solidFill>
                <a:latin typeface="Symbol" pitchFamily="18" charset="2"/>
              </a:rPr>
              <a:t>S</a:t>
            </a:r>
            <a:r>
              <a:rPr lang="fr-FR" sz="2000" i="1" dirty="0">
                <a:solidFill>
                  <a:srgbClr val="339933"/>
                </a:solidFill>
              </a:rPr>
              <a:t> </a:t>
            </a:r>
            <a:r>
              <a:rPr lang="fr-FR" sz="2800" i="1" dirty="0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p(</a:t>
            </a:r>
            <a:r>
              <a:rPr lang="fr-FR" sz="2800" i="1" dirty="0" err="1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t</a:t>
            </a:r>
            <a:r>
              <a:rPr lang="fr-FR" sz="2800" i="1" baseline="-25000" dirty="0" err="1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ijk</a:t>
            </a:r>
            <a:r>
              <a:rPr lang="fr-FR" sz="2800" i="1" dirty="0" smtClean="0">
                <a:solidFill>
                  <a:srgbClr val="339933"/>
                </a:solidFill>
                <a:latin typeface="Comic Sans MS" pitchFamily="66" charset="0"/>
              </a:rPr>
              <a:t> </a:t>
            </a:r>
            <a:r>
              <a:rPr lang="fr-FR" sz="2800" dirty="0" smtClean="0">
                <a:solidFill>
                  <a:srgbClr val="339933"/>
                </a:solidFill>
                <a:latin typeface="Symbol" pitchFamily="18" charset="2"/>
              </a:rPr>
              <a:t>½</a:t>
            </a:r>
            <a:r>
              <a:rPr lang="fr-FR" sz="2800" i="1" dirty="0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hs</a:t>
            </a:r>
            <a:r>
              <a:rPr lang="fr-FR" sz="2800" i="1" baseline="-25000" dirty="0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i</a:t>
            </a:r>
            <a:r>
              <a:rPr lang="fr-FR" i="1" dirty="0" smtClean="0">
                <a:solidFill>
                  <a:srgbClr val="339933"/>
                </a:solidFill>
                <a:latin typeface="Comic Sans MS" pitchFamily="66" charset="0"/>
              </a:rPr>
              <a:t>, </a:t>
            </a:r>
            <a:r>
              <a:rPr lang="fr-FR" sz="2800" i="1" dirty="0" err="1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hd</a:t>
            </a:r>
            <a:r>
              <a:rPr lang="fr-FR" sz="2800" i="1" baseline="-25000" dirty="0" err="1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ij</a:t>
            </a:r>
            <a:r>
              <a:rPr lang="fr-FR" sz="2800" i="1" dirty="0" smtClean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fr-FR" sz="2800" i="1" dirty="0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M)   </a:t>
            </a:r>
            <a:r>
              <a:rPr lang="fr-FR" i="1" dirty="0">
                <a:latin typeface="Comic Sans MS" pitchFamily="66" charset="0"/>
              </a:rPr>
              <a:t> </a:t>
            </a:r>
            <a:r>
              <a:rPr lang="fr-FR" i="1" dirty="0" smtClean="0">
                <a:latin typeface="Comic Sans MS" pitchFamily="66" charset="0"/>
              </a:rPr>
              <a:t> </a:t>
            </a:r>
            <a:r>
              <a:rPr lang="fr-FR" sz="2800" i="1" dirty="0" smtClean="0">
                <a:solidFill>
                  <a:srgbClr val="006600"/>
                </a:solidFill>
                <a:latin typeface="Comic Sans MS" pitchFamily="66" charset="0"/>
              </a:rPr>
              <a:t>f(y</a:t>
            </a:r>
            <a:r>
              <a:rPr lang="fr-FR" sz="2800" i="1" baseline="-25000" dirty="0" smtClean="0">
                <a:solidFill>
                  <a:srgbClr val="006600"/>
                </a:solidFill>
                <a:latin typeface="Comic Sans MS" pitchFamily="66" charset="0"/>
              </a:rPr>
              <a:t>ijk</a:t>
            </a:r>
            <a:r>
              <a:rPr lang="fr-FR" sz="2800" dirty="0" smtClean="0">
                <a:solidFill>
                  <a:srgbClr val="006600"/>
                </a:solidFill>
                <a:latin typeface="Symbol" pitchFamily="18" charset="2"/>
              </a:rPr>
              <a:t>½</a:t>
            </a:r>
            <a:r>
              <a:rPr lang="fr-FR" sz="2800" i="1" dirty="0" smtClean="0">
                <a:solidFill>
                  <a:srgbClr val="006600"/>
                </a:solidFill>
                <a:latin typeface="Comic Sans MS" pitchFamily="66" charset="0"/>
                <a:cs typeface="Times New Roman" pitchFamily="18" charset="0"/>
              </a:rPr>
              <a:t>t</a:t>
            </a:r>
            <a:r>
              <a:rPr lang="fr-FR" sz="2800" i="1" baseline="-25000" dirty="0" smtClean="0">
                <a:solidFill>
                  <a:srgbClr val="006600"/>
                </a:solidFill>
                <a:latin typeface="Comic Sans MS" pitchFamily="66" charset="0"/>
                <a:cs typeface="Times New Roman" pitchFamily="18" charset="0"/>
              </a:rPr>
              <a:t>ijk,</a:t>
            </a:r>
            <a:r>
              <a:rPr lang="fr-FR" sz="2800" i="1" dirty="0" smtClean="0">
                <a:solidFill>
                  <a:srgbClr val="006600"/>
                </a:solidFill>
                <a:latin typeface="Comic Sans MS" pitchFamily="66" charset="0"/>
                <a:cs typeface="Times New Roman" pitchFamily="18" charset="0"/>
              </a:rPr>
              <a:t> M</a:t>
            </a:r>
            <a:r>
              <a:rPr lang="fr-FR" sz="2800" i="1" dirty="0" smtClean="0">
                <a:solidFill>
                  <a:srgbClr val="006600"/>
                </a:solidFill>
                <a:latin typeface="Comic Sans MS" pitchFamily="66" charset="0"/>
              </a:rPr>
              <a:t>)</a:t>
            </a:r>
            <a:endParaRPr lang="fr-FR" sz="2800" i="1" dirty="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>
              <a:spcAft>
                <a:spcPct val="45000"/>
              </a:spcAft>
              <a:buFont typeface="Symbol" pitchFamily="18" charset="2"/>
              <a:buChar char=" "/>
            </a:pPr>
            <a:endParaRPr lang="fr-FR" sz="2800" i="1" dirty="0">
              <a:solidFill>
                <a:srgbClr val="339933"/>
              </a:solidFill>
              <a:latin typeface="NewCenturySchlbk" pitchFamily="18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714348" y="1717315"/>
            <a:ext cx="26059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fr-FR" i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928662" y="1717315"/>
            <a:ext cx="57150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fr-FR" i="1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hs</a:t>
            </a:r>
            <a:r>
              <a:rPr lang="fr-FR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fr-FR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2569170" y="3236466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2786050" y="3234462"/>
            <a:ext cx="4475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 i="1" dirty="0" err="1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t</a:t>
            </a:r>
            <a:r>
              <a:rPr lang="fr-FR" sz="1600" i="1" baseline="-25000" dirty="0" err="1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ijk</a:t>
            </a:r>
            <a:endParaRPr lang="fr-FR" sz="1600" i="1" baseline="-25000" dirty="0">
              <a:solidFill>
                <a:srgbClr val="339933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1763688" y="2410954"/>
            <a:ext cx="57150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fr-FR" i="1" dirty="0" err="1" smtClean="0">
                <a:solidFill>
                  <a:srgbClr val="FF00CC"/>
                </a:solidFill>
                <a:latin typeface="Comic Sans MS" pitchFamily="66" charset="0"/>
                <a:cs typeface="Times New Roman" pitchFamily="18" charset="0"/>
              </a:rPr>
              <a:t>hd</a:t>
            </a:r>
            <a:r>
              <a:rPr lang="fr-FR" i="1" baseline="-25000" dirty="0" err="1" smtClean="0">
                <a:solidFill>
                  <a:srgbClr val="FF00CC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endParaRPr lang="fr-FR" i="1" baseline="-25000" dirty="0">
              <a:solidFill>
                <a:srgbClr val="FF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1714480" y="2288819"/>
            <a:ext cx="26059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fr-FR" i="1" dirty="0"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88640"/>
            <a:ext cx="8229600" cy="514350"/>
          </a:xfrm>
        </p:spPr>
        <p:txBody>
          <a:bodyPr>
            <a:noAutofit/>
          </a:bodyPr>
          <a:lstStyle/>
          <a:p>
            <a:r>
              <a:rPr lang="fr-FR" sz="4000" b="0" dirty="0" err="1" smtClean="0">
                <a:solidFill>
                  <a:srgbClr val="006600"/>
                </a:solidFill>
                <a:latin typeface="Comic Sans MS" pitchFamily="66" charset="0"/>
              </a:rPr>
              <a:t>Likelihood</a:t>
            </a:r>
            <a:r>
              <a:rPr lang="fr-FR" sz="4000" b="0" dirty="0">
                <a:solidFill>
                  <a:srgbClr val="006600"/>
                </a:solidFill>
                <a:latin typeface="Comic Sans MS" pitchFamily="66" charset="0"/>
              </a:rPr>
              <a:t/>
            </a:r>
            <a:br>
              <a:rPr lang="fr-FR" sz="4000" b="0" dirty="0">
                <a:solidFill>
                  <a:srgbClr val="006600"/>
                </a:solidFill>
                <a:latin typeface="Comic Sans MS" pitchFamily="66" charset="0"/>
              </a:rPr>
            </a:br>
            <a:endParaRPr lang="fr-FR" sz="4000" b="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827584" y="764704"/>
            <a:ext cx="3284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latin typeface="Comic Sans MS" pitchFamily="66" charset="0"/>
              </a:rPr>
              <a:t>Parental </a:t>
            </a:r>
            <a:r>
              <a:rPr lang="fr-FR" dirty="0" smtClean="0">
                <a:latin typeface="Comic Sans MS" pitchFamily="66" charset="0"/>
              </a:rPr>
              <a:t>phases </a:t>
            </a:r>
            <a:r>
              <a:rPr lang="fr-FR" dirty="0" err="1" smtClean="0">
                <a:latin typeface="Comic Sans MS" pitchFamily="66" charset="0"/>
              </a:rPr>
              <a:t>probabilities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4283968" y="1988840"/>
            <a:ext cx="28135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dirty="0">
                <a:latin typeface="Comic Sans MS" pitchFamily="66" charset="0"/>
              </a:rPr>
              <a:t>Transmission </a:t>
            </a:r>
            <a:r>
              <a:rPr lang="fr-FR" dirty="0" err="1">
                <a:latin typeface="Comic Sans MS" pitchFamily="66" charset="0"/>
              </a:rPr>
              <a:t>probability</a:t>
            </a:r>
            <a:endParaRPr lang="fr-FR" dirty="0">
              <a:latin typeface="Comic Sans MS" pitchFamily="66" charset="0"/>
            </a:endParaRPr>
          </a:p>
          <a:p>
            <a:pPr algn="ctr"/>
            <a:r>
              <a:rPr lang="fr-FR" dirty="0" err="1">
                <a:latin typeface="Comic Sans MS" pitchFamily="66" charset="0"/>
              </a:rPr>
              <a:t>at</a:t>
            </a:r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the x location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660232" y="2276872"/>
            <a:ext cx="2342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err="1">
                <a:latin typeface="Comic Sans MS" pitchFamily="66" charset="0"/>
              </a:rPr>
              <a:t>Penetrance</a:t>
            </a:r>
            <a:r>
              <a:rPr lang="fr-FR" dirty="0">
                <a:latin typeface="Comic Sans MS" pitchFamily="66" charset="0"/>
              </a:rPr>
              <a:t> </a:t>
            </a:r>
            <a:r>
              <a:rPr lang="fr-FR" dirty="0" err="1">
                <a:latin typeface="Comic Sans MS" pitchFamily="66" charset="0"/>
              </a:rPr>
              <a:t>function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107504" y="5229200"/>
            <a:ext cx="3816424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17EF2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fr-FR" b="1" dirty="0">
                <a:latin typeface="Times" pitchFamily="18" charset="0"/>
              </a:rPr>
              <a:t>1</a:t>
            </a:r>
            <a:r>
              <a:rPr lang="fr-FR" b="1" dirty="0" smtClean="0">
                <a:latin typeface="Times" pitchFamily="18" charset="0"/>
              </a:rPr>
              <a:t>) </a:t>
            </a:r>
            <a:r>
              <a:rPr lang="fr-FR" b="1" dirty="0" err="1" smtClean="0">
                <a:latin typeface="Times" pitchFamily="18" charset="0"/>
              </a:rPr>
              <a:t>Petrance</a:t>
            </a:r>
            <a:r>
              <a:rPr lang="fr-FR" b="1" dirty="0" smtClean="0">
                <a:latin typeface="Times" pitchFamily="18" charset="0"/>
              </a:rPr>
              <a:t> </a:t>
            </a:r>
            <a:r>
              <a:rPr lang="fr-FR" b="1" dirty="0" err="1" smtClean="0">
                <a:latin typeface="Times" pitchFamily="18" charset="0"/>
              </a:rPr>
              <a:t>function</a:t>
            </a:r>
            <a:r>
              <a:rPr lang="fr-FR" b="1" dirty="0" smtClean="0">
                <a:latin typeface="Times" pitchFamily="18" charset="0"/>
              </a:rPr>
              <a:t>=  modèle à seuil</a:t>
            </a:r>
            <a:endParaRPr lang="fr-FR" b="1" dirty="0">
              <a:latin typeface="Times" pitchFamily="18" charset="0"/>
            </a:endParaRPr>
          </a:p>
          <a:p>
            <a:pPr defTabSz="762000" eaLnBrk="0" hangingPunct="0">
              <a:spcBef>
                <a:spcPct val="50000"/>
              </a:spcBef>
            </a:pPr>
            <a:r>
              <a:rPr lang="fr-FR" dirty="0">
                <a:latin typeface="Times" pitchFamily="18" charset="0"/>
              </a:rPr>
              <a:t> </a:t>
            </a:r>
            <a:r>
              <a:rPr lang="fr-FR" dirty="0" smtClean="0">
                <a:latin typeface="Times" pitchFamily="18" charset="0"/>
                <a:sym typeface="Wingdings" pitchFamily="2" charset="2"/>
              </a:rPr>
              <a:t> distribution sous jacente gaussienne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fr-FR" dirty="0" smtClean="0">
                <a:latin typeface="Times" pitchFamily="18" charset="0"/>
                <a:sym typeface="Wingdings" pitchFamily="2" charset="2"/>
              </a:rPr>
              <a:t>  </a:t>
            </a:r>
            <a:r>
              <a:rPr lang="fr-FR" dirty="0" smtClean="0">
                <a:latin typeface="Times" pitchFamily="18" charset="0"/>
              </a:rPr>
              <a:t>données </a:t>
            </a:r>
            <a:r>
              <a:rPr lang="fr-FR" dirty="0">
                <a:latin typeface="Times" pitchFamily="18" charset="0"/>
              </a:rPr>
              <a:t>non censurées 	   (</a:t>
            </a:r>
            <a:r>
              <a:rPr lang="fr-FR" dirty="0">
                <a:solidFill>
                  <a:srgbClr val="CC0000"/>
                </a:solidFill>
                <a:latin typeface="Times" pitchFamily="18" charset="0"/>
              </a:rPr>
              <a:t>données censurées manquantes</a:t>
            </a:r>
            <a:r>
              <a:rPr lang="fr-FR" dirty="0">
                <a:latin typeface="Times" pitchFamily="18" charset="0"/>
              </a:rPr>
              <a:t>)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4427984" y="5229200"/>
            <a:ext cx="4536504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17EF2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80000"/>
              </a:spcBef>
            </a:pPr>
            <a:r>
              <a:rPr lang="fr-FR" b="1" dirty="0" smtClean="0">
                <a:latin typeface="Times" pitchFamily="18" charset="0"/>
              </a:rPr>
              <a:t>2) </a:t>
            </a:r>
            <a:r>
              <a:rPr lang="fr-FR" b="1" dirty="0" err="1" smtClean="0">
                <a:latin typeface="Times" pitchFamily="18" charset="0"/>
              </a:rPr>
              <a:t>Penetrance</a:t>
            </a:r>
            <a:r>
              <a:rPr lang="fr-FR" b="1" dirty="0" smtClean="0">
                <a:latin typeface="Times" pitchFamily="18" charset="0"/>
              </a:rPr>
              <a:t> </a:t>
            </a:r>
            <a:r>
              <a:rPr lang="fr-FR" b="1" dirty="0" err="1" smtClean="0">
                <a:latin typeface="Times" pitchFamily="18" charset="0"/>
              </a:rPr>
              <a:t>function</a:t>
            </a:r>
            <a:r>
              <a:rPr lang="fr-FR" b="1" dirty="0" smtClean="0">
                <a:latin typeface="Times" pitchFamily="18" charset="0"/>
              </a:rPr>
              <a:t>= Modèle </a:t>
            </a:r>
            <a:r>
              <a:rPr lang="fr-FR" b="1" dirty="0">
                <a:latin typeface="Times" pitchFamily="18" charset="0"/>
              </a:rPr>
              <a:t>de </a:t>
            </a:r>
            <a:r>
              <a:rPr lang="fr-FR" b="1" dirty="0" smtClean="0">
                <a:latin typeface="Times" pitchFamily="18" charset="0"/>
              </a:rPr>
              <a:t>Cox</a:t>
            </a:r>
            <a:r>
              <a:rPr lang="fr-FR" dirty="0" smtClean="0">
                <a:latin typeface="Times" pitchFamily="18" charset="0"/>
              </a:rPr>
              <a:t> </a:t>
            </a:r>
            <a:endParaRPr lang="fr-FR" dirty="0">
              <a:latin typeface="Times" pitchFamily="18" charset="0"/>
            </a:endParaRPr>
          </a:p>
          <a:p>
            <a:pPr defTabSz="762000" eaLnBrk="0" hangingPunct="0">
              <a:spcBef>
                <a:spcPct val="50000"/>
              </a:spcBef>
            </a:pPr>
            <a:r>
              <a:rPr lang="fr-FR" dirty="0" smtClean="0">
                <a:latin typeface="Times" pitchFamily="18" charset="0"/>
              </a:rPr>
              <a:t> </a:t>
            </a:r>
            <a:r>
              <a:rPr lang="fr-FR" dirty="0" smtClean="0">
                <a:latin typeface="Times" pitchFamily="18" charset="0"/>
                <a:sym typeface="Wingdings" pitchFamily="2" charset="2"/>
              </a:rPr>
              <a:t></a:t>
            </a:r>
            <a:r>
              <a:rPr lang="fr-FR" dirty="0" smtClean="0">
                <a:latin typeface="Times" pitchFamily="18" charset="0"/>
                <a:sym typeface="Wingdings" pitchFamily="2" charset="2"/>
              </a:rPr>
              <a:t>distribution semi </a:t>
            </a:r>
            <a:r>
              <a:rPr lang="fr-FR" dirty="0" smtClean="0">
                <a:latin typeface="Times" pitchFamily="18" charset="0"/>
                <a:sym typeface="Wingdings" pitchFamily="2" charset="2"/>
              </a:rPr>
              <a:t>paramétrique 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fr-FR" dirty="0" smtClean="0">
                <a:latin typeface="Times" pitchFamily="18" charset="0"/>
                <a:sym typeface="Wingdings" pitchFamily="2" charset="2"/>
              </a:rPr>
              <a:t> Prise en compte des d</a:t>
            </a:r>
            <a:r>
              <a:rPr lang="fr-FR" dirty="0" smtClean="0">
                <a:latin typeface="Times" pitchFamily="18" charset="0"/>
              </a:rPr>
              <a:t>onnées censurées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107504" y="3501008"/>
            <a:ext cx="3672408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17EF2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fr-FR" b="1" dirty="0">
                <a:latin typeface="Times" pitchFamily="18" charset="0"/>
              </a:rPr>
              <a:t>1</a:t>
            </a:r>
            <a:r>
              <a:rPr lang="fr-FR" b="1" dirty="0" smtClean="0">
                <a:latin typeface="Times" pitchFamily="18" charset="0"/>
              </a:rPr>
              <a:t>) </a:t>
            </a:r>
            <a:r>
              <a:rPr lang="fr-FR" b="1" dirty="0" err="1" smtClean="0">
                <a:latin typeface="Times" pitchFamily="18" charset="0"/>
              </a:rPr>
              <a:t>Petrance</a:t>
            </a:r>
            <a:r>
              <a:rPr lang="fr-FR" b="1" dirty="0" smtClean="0">
                <a:latin typeface="Times" pitchFamily="18" charset="0"/>
              </a:rPr>
              <a:t> </a:t>
            </a:r>
            <a:r>
              <a:rPr lang="fr-FR" b="1" dirty="0" err="1" smtClean="0">
                <a:latin typeface="Times" pitchFamily="18" charset="0"/>
              </a:rPr>
              <a:t>function</a:t>
            </a:r>
            <a:r>
              <a:rPr lang="fr-FR" b="1" dirty="0" smtClean="0">
                <a:latin typeface="Times" pitchFamily="18" charset="0"/>
              </a:rPr>
              <a:t>=  </a:t>
            </a:r>
            <a:r>
              <a:rPr lang="fr-FR" b="1" dirty="0" err="1" smtClean="0">
                <a:latin typeface="Times" pitchFamily="18" charset="0"/>
              </a:rPr>
              <a:t>Gaussiennne</a:t>
            </a:r>
            <a:r>
              <a:rPr lang="fr-FR" b="1" dirty="0" smtClean="0">
                <a:latin typeface="Times" pitchFamily="18" charset="0"/>
              </a:rPr>
              <a:t> </a:t>
            </a:r>
            <a:endParaRPr lang="fr-FR" b="1" dirty="0">
              <a:latin typeface="Times" pitchFamily="18" charset="0"/>
            </a:endParaRPr>
          </a:p>
          <a:p>
            <a:pPr defTabSz="762000" eaLnBrk="0" hangingPunct="0">
              <a:spcBef>
                <a:spcPct val="50000"/>
              </a:spcBef>
            </a:pPr>
            <a:r>
              <a:rPr lang="fr-FR" dirty="0">
                <a:latin typeface="Times" pitchFamily="18" charset="0"/>
              </a:rPr>
              <a:t>  </a:t>
            </a:r>
            <a:r>
              <a:rPr lang="fr-FR" dirty="0" smtClean="0">
                <a:latin typeface="Times" pitchFamily="18" charset="0"/>
                <a:sym typeface="Wingdings" pitchFamily="2" charset="2"/>
              </a:rPr>
              <a:t> distribution gaussienne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fr-FR" dirty="0" smtClean="0">
                <a:latin typeface="Times" pitchFamily="18" charset="0"/>
                <a:sym typeface="Wingdings" pitchFamily="2" charset="2"/>
              </a:rPr>
              <a:t>  </a:t>
            </a:r>
            <a:r>
              <a:rPr lang="fr-FR" dirty="0" smtClean="0">
                <a:latin typeface="Times" pitchFamily="18" charset="0"/>
              </a:rPr>
              <a:t>données </a:t>
            </a:r>
            <a:r>
              <a:rPr lang="fr-FR" dirty="0">
                <a:latin typeface="Times" pitchFamily="18" charset="0"/>
              </a:rPr>
              <a:t>non censurées </a:t>
            </a:r>
            <a:r>
              <a:rPr lang="fr-FR" dirty="0" smtClean="0">
                <a:latin typeface="Times" pitchFamily="18" charset="0"/>
              </a:rPr>
              <a:t>     (</a:t>
            </a:r>
            <a:r>
              <a:rPr lang="fr-FR" dirty="0" smtClean="0">
                <a:solidFill>
                  <a:srgbClr val="CC0000"/>
                </a:solidFill>
                <a:latin typeface="Times" pitchFamily="18" charset="0"/>
              </a:rPr>
              <a:t>données </a:t>
            </a:r>
            <a:r>
              <a:rPr lang="fr-FR" dirty="0">
                <a:solidFill>
                  <a:srgbClr val="CC0000"/>
                </a:solidFill>
                <a:latin typeface="Times" pitchFamily="18" charset="0"/>
              </a:rPr>
              <a:t>censurées manquantes</a:t>
            </a:r>
            <a:r>
              <a:rPr lang="fr-FR" dirty="0">
                <a:latin typeface="Times" pitchFamily="18" charset="0"/>
              </a:rPr>
              <a:t>)</a:t>
            </a:r>
          </a:p>
        </p:txBody>
      </p:sp>
      <p:cxnSp>
        <p:nvCxnSpPr>
          <p:cNvPr id="25" name="Connecteur droit avec flèche 24"/>
          <p:cNvCxnSpPr>
            <a:endCxn id="23" idx="3"/>
          </p:cNvCxnSpPr>
          <p:nvPr/>
        </p:nvCxnSpPr>
        <p:spPr>
          <a:xfrm flipH="1">
            <a:off x="3779912" y="3501008"/>
            <a:ext cx="3672408" cy="738664"/>
          </a:xfrm>
          <a:prstGeom prst="straightConnector1">
            <a:avLst/>
          </a:prstGeom>
          <a:ln w="28575">
            <a:solidFill>
              <a:srgbClr val="17EF2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3995936" y="3501008"/>
            <a:ext cx="3384376" cy="1728192"/>
          </a:xfrm>
          <a:prstGeom prst="straightConnector1">
            <a:avLst/>
          </a:prstGeom>
          <a:ln w="28575">
            <a:solidFill>
              <a:srgbClr val="17EF2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22" idx="0"/>
          </p:cNvCxnSpPr>
          <p:nvPr/>
        </p:nvCxnSpPr>
        <p:spPr>
          <a:xfrm flipH="1">
            <a:off x="6696236" y="3501008"/>
            <a:ext cx="756084" cy="1728192"/>
          </a:xfrm>
          <a:prstGeom prst="straightConnector1">
            <a:avLst/>
          </a:prstGeom>
          <a:ln w="28575">
            <a:solidFill>
              <a:srgbClr val="17EF2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766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Modèle à seuil pour les données discrètes </a:t>
            </a:r>
            <a:endParaRPr lang="fr-FR" sz="3200" dirty="0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438" y="1830388"/>
            <a:ext cx="3027362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2103438" y="3746500"/>
            <a:ext cx="3771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2103438" y="1778000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79563" y="1778000"/>
            <a:ext cx="55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f(z</a:t>
            </a:r>
            <a:r>
              <a:rPr kumimoji="0" lang="fr-FR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840413" y="3606800"/>
            <a:ext cx="384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z</a:t>
            </a:r>
            <a:r>
              <a:rPr kumimoji="0" lang="fr-FR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954463" y="2268538"/>
            <a:ext cx="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814763" y="3773488"/>
            <a:ext cx="314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906713" y="2154238"/>
            <a:ext cx="384175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4024313" y="2154238"/>
            <a:ext cx="384175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57463" y="1925638"/>
            <a:ext cx="55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r>
              <a:rPr kumimoji="0" lang="fr-FR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059238" y="1925638"/>
            <a:ext cx="55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r>
              <a:rPr kumimoji="0" lang="fr-FR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99592" y="422108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modèle cherche à déterminer le seuil à utiliser pour obtenir la répartition observée des observation ( 0 et  1 dans l’exemple ci-dessus). </a:t>
            </a:r>
            <a:endParaRPr lang="fr-FR" dirty="0"/>
          </a:p>
          <a:p>
            <a:r>
              <a:rPr lang="fr-FR" dirty="0" smtClean="0"/>
              <a:t>Les effets estimés dans </a:t>
            </a:r>
            <a:r>
              <a:rPr lang="fr-FR" dirty="0" err="1" smtClean="0"/>
              <a:t>QTLmap</a:t>
            </a:r>
            <a:r>
              <a:rPr lang="fr-FR" dirty="0" smtClean="0"/>
              <a:t> affecte la valeur de ce seuil.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771800" y="55172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Temps de calcul plus long qu’un modèle gaussien </a:t>
            </a:r>
            <a:endParaRPr lang="fr-FR" dirty="0"/>
          </a:p>
        </p:txBody>
      </p:sp>
      <p:cxnSp>
        <p:nvCxnSpPr>
          <p:cNvPr id="26" name="Connecteur droit avec flèche 25"/>
          <p:cNvCxnSpPr>
            <a:endCxn id="24" idx="0"/>
          </p:cNvCxnSpPr>
          <p:nvPr/>
        </p:nvCxnSpPr>
        <p:spPr>
          <a:xfrm>
            <a:off x="4139952" y="5157192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0" y="2348880"/>
          <a:ext cx="8942905" cy="2996952"/>
        </p:xfrm>
        <a:graphic>
          <a:graphicData uri="http://schemas.openxmlformats.org/presentationml/2006/ole">
            <p:oleObj spid="_x0000_s45057" r:id="rId3" imgW="3556000" imgH="1193800" progId="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67544" y="6926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Forme de la fonction </a:t>
            </a:r>
            <a:r>
              <a:rPr lang="fr-FR" sz="3600" dirty="0" smtClean="0"/>
              <a:t>de pénétrance du modèle à seuil </a:t>
            </a:r>
            <a:endParaRPr lang="fr-F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419100" y="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3200" b="1" dirty="0" smtClean="0">
                <a:latin typeface="Tahoma" pitchFamily="34" charset="0"/>
              </a:rPr>
              <a:t>Modèle non paramétrique de Cox </a:t>
            </a:r>
            <a:endParaRPr lang="en-GB" sz="3200" b="1" dirty="0">
              <a:latin typeface="Tahoma" pitchFamily="34" charset="0"/>
            </a:endParaRPr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8482013" y="0"/>
          <a:ext cx="661987" cy="1192213"/>
        </p:xfrm>
        <a:graphic>
          <a:graphicData uri="http://schemas.openxmlformats.org/presentationml/2006/ole">
            <p:oleObj spid="_x0000_s5122" name="Imagen" r:id="rId3" imgW="1857600" imgH="3995640" progId="">
              <p:embed/>
            </p:oleObj>
          </a:graphicData>
        </a:graphic>
      </p:graphicFrame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1187624" y="4043536"/>
            <a:ext cx="7056784" cy="646331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APPROXIMATION mais </a:t>
            </a:r>
            <a:r>
              <a:rPr lang="fr-FR" dirty="0" err="1" smtClean="0"/>
              <a:t>proba</a:t>
            </a:r>
            <a:r>
              <a:rPr lang="fr-FR" dirty="0" smtClean="0"/>
              <a:t> de transmission et les </a:t>
            </a:r>
            <a:r>
              <a:rPr lang="fr-FR" dirty="0" err="1" smtClean="0"/>
              <a:t>proba</a:t>
            </a:r>
            <a:r>
              <a:rPr lang="fr-FR" dirty="0" smtClean="0"/>
              <a:t> de phase des parents apparaissent dans le dénominateur de la fonction de pénétrance</a:t>
            </a:r>
            <a:endParaRPr lang="en-GB" dirty="0"/>
          </a:p>
        </p:txBody>
      </p:sp>
      <p:sp>
        <p:nvSpPr>
          <p:cNvPr id="143398" name="Line 38"/>
          <p:cNvSpPr>
            <a:spLocks noChangeShapeType="1"/>
          </p:cNvSpPr>
          <p:nvPr/>
        </p:nvSpPr>
        <p:spPr bwMode="auto">
          <a:xfrm>
            <a:off x="4572000" y="3563888"/>
            <a:ext cx="0" cy="479648"/>
          </a:xfrm>
          <a:prstGeom prst="line">
            <a:avLst/>
          </a:prstGeom>
          <a:noFill/>
          <a:ln w="76200">
            <a:solidFill>
              <a:srgbClr val="540EB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399" name="Text Box 39"/>
          <p:cNvSpPr txBox="1">
            <a:spLocks noChangeArrowheads="1"/>
          </p:cNvSpPr>
          <p:nvPr/>
        </p:nvSpPr>
        <p:spPr bwMode="auto">
          <a:xfrm>
            <a:off x="342900" y="2420888"/>
            <a:ext cx="8458200" cy="1139825"/>
          </a:xfrm>
          <a:prstGeom prst="rect">
            <a:avLst/>
          </a:prstGeom>
          <a:noFill/>
          <a:ln w="12700">
            <a:solidFill>
              <a:srgbClr val="540EB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fr-FR" sz="2400" b="1" dirty="0">
                <a:solidFill>
                  <a:srgbClr val="540EBC"/>
                </a:solidFill>
                <a:latin typeface="Times" pitchFamily="18" charset="0"/>
              </a:rPr>
              <a:t>PROBLEME AVEC </a:t>
            </a:r>
            <a:r>
              <a:rPr lang="fr-FR" sz="2400" b="1" dirty="0" smtClean="0">
                <a:solidFill>
                  <a:srgbClr val="540EBC"/>
                </a:solidFill>
                <a:latin typeface="Times" pitchFamily="18" charset="0"/>
              </a:rPr>
              <a:t>l’écriture de la vraisemblance de COX</a:t>
            </a:r>
            <a:r>
              <a:rPr lang="fr-FR" sz="2400" b="1" dirty="0">
                <a:solidFill>
                  <a:srgbClr val="540EBC"/>
                </a:solidFill>
                <a:latin typeface="Times" pitchFamily="18" charset="0"/>
              </a:rPr>
              <a:t>:</a:t>
            </a:r>
          </a:p>
          <a:p>
            <a:pPr eaLnBrk="0" hangingPunct="0">
              <a:spcBef>
                <a:spcPct val="10000"/>
              </a:spcBef>
            </a:pPr>
            <a:r>
              <a:rPr lang="fr-FR" sz="2000" b="1" dirty="0" smtClean="0">
                <a:solidFill>
                  <a:srgbClr val="540EBC"/>
                </a:solidFill>
                <a:latin typeface="Times" pitchFamily="18" charset="0"/>
              </a:rPr>
              <a:t>Modèle de Cox 		  </a:t>
            </a:r>
            <a:r>
              <a:rPr lang="fr-FR" sz="2000" b="1" dirty="0" smtClean="0">
                <a:solidFill>
                  <a:srgbClr val="540EBC"/>
                </a:solidFill>
                <a:latin typeface="Times" pitchFamily="18" charset="0"/>
                <a:sym typeface="Symbol" pitchFamily="18" charset="2"/>
              </a:rPr>
              <a:t> trie des données par durée  de vie</a:t>
            </a:r>
          </a:p>
          <a:p>
            <a:pPr eaLnBrk="0" hangingPunct="0">
              <a:spcBef>
                <a:spcPct val="10000"/>
              </a:spcBef>
            </a:pPr>
            <a:r>
              <a:rPr lang="fr-FR" sz="2000" b="1" dirty="0" smtClean="0">
                <a:solidFill>
                  <a:srgbClr val="540EBC"/>
                </a:solidFill>
                <a:latin typeface="Times" pitchFamily="18" charset="0"/>
                <a:sym typeface="Symbol" pitchFamily="18" charset="2"/>
              </a:rPr>
              <a:t>Cartographie </a:t>
            </a:r>
            <a:r>
              <a:rPr lang="fr-FR" sz="2000" b="1" dirty="0">
                <a:solidFill>
                  <a:srgbClr val="540EBC"/>
                </a:solidFill>
                <a:latin typeface="Times" pitchFamily="18" charset="0"/>
                <a:sym typeface="Symbol" pitchFamily="18" charset="2"/>
              </a:rPr>
              <a:t>d’intervalle  trie des données par famille de père-mère</a:t>
            </a:r>
            <a:endParaRPr lang="en-GB" sz="2000" b="1" dirty="0">
              <a:solidFill>
                <a:srgbClr val="540EBC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>
            <a:off x="4572000" y="4644008"/>
            <a:ext cx="0" cy="479648"/>
          </a:xfrm>
          <a:prstGeom prst="line">
            <a:avLst/>
          </a:prstGeom>
          <a:noFill/>
          <a:ln w="76200">
            <a:solidFill>
              <a:srgbClr val="540EB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987824" y="5157192"/>
            <a:ext cx="316835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Temps de calcul très long!!!!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88032" y="1484784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AVANTAGE = aucune hypothèse sur la distribution du caractère </a:t>
            </a:r>
            <a:endParaRPr lang="fr-F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Forme de la fonction </a:t>
            </a:r>
            <a:r>
              <a:rPr lang="fr-FR" dirty="0" smtClean="0"/>
              <a:t>de </a:t>
            </a:r>
            <a:r>
              <a:rPr lang="fr-FR" dirty="0" smtClean="0"/>
              <a:t>pénétrance </a:t>
            </a:r>
            <a:r>
              <a:rPr lang="fr-FR" dirty="0" smtClean="0"/>
              <a:t>du modèle de </a:t>
            </a:r>
            <a:r>
              <a:rPr lang="fr-FR" dirty="0" err="1" smtClean="0"/>
              <a:t>cox</a:t>
            </a:r>
            <a:endParaRPr lang="fr-FR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1" y="4005064"/>
            <a:ext cx="9135039" cy="156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9552" y="1844824"/>
            <a:ext cx="7920880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259632" y="206084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Risque de l’individu </a:t>
            </a:r>
            <a:r>
              <a:rPr lang="fr-FR" dirty="0" err="1" smtClean="0"/>
              <a:t>ijk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Somme des risques des individus encore en vie à </a:t>
            </a:r>
            <a:r>
              <a:rPr lang="fr-FR" dirty="0" err="1" smtClean="0"/>
              <a:t>tijk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899592" y="2492896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ChangeArrowheads="1"/>
          </p:cNvSpPr>
          <p:nvPr/>
        </p:nvSpPr>
        <p:spPr bwMode="auto">
          <a:xfrm>
            <a:off x="457200" y="0"/>
            <a:ext cx="8212138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fr-FR" sz="3400" b="1" dirty="0">
                <a:latin typeface="Tahoma" pitchFamily="34" charset="0"/>
              </a:rPr>
              <a:t>Puissance des </a:t>
            </a:r>
            <a:r>
              <a:rPr lang="fr-FR" sz="3400" b="1" dirty="0" smtClean="0">
                <a:latin typeface="Tahoma" pitchFamily="34" charset="0"/>
              </a:rPr>
              <a:t>2 </a:t>
            </a:r>
            <a:r>
              <a:rPr lang="fr-FR" sz="3400" b="1" dirty="0">
                <a:latin typeface="Tahoma" pitchFamily="34" charset="0"/>
              </a:rPr>
              <a:t>Méthodes</a:t>
            </a:r>
          </a:p>
        </p:txBody>
      </p:sp>
      <p:sp>
        <p:nvSpPr>
          <p:cNvPr id="114691" name="Line 1027"/>
          <p:cNvSpPr>
            <a:spLocks noChangeShapeType="1"/>
          </p:cNvSpPr>
          <p:nvPr/>
        </p:nvSpPr>
        <p:spPr bwMode="auto">
          <a:xfrm>
            <a:off x="0" y="609600"/>
            <a:ext cx="81280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aphicFrame>
        <p:nvGraphicFramePr>
          <p:cNvPr id="115223" name="Object 1559"/>
          <p:cNvGraphicFramePr>
            <a:graphicFrameLocks noChangeAspect="1"/>
          </p:cNvGraphicFramePr>
          <p:nvPr/>
        </p:nvGraphicFramePr>
        <p:xfrm>
          <a:off x="8482013" y="0"/>
          <a:ext cx="661987" cy="1192213"/>
        </p:xfrm>
        <a:graphic>
          <a:graphicData uri="http://schemas.openxmlformats.org/presentationml/2006/ole">
            <p:oleObj spid="_x0000_s12290" name="Imagen" r:id="rId4" imgW="1857600" imgH="3995640" progId="">
              <p:embed/>
            </p:oleObj>
          </a:graphicData>
        </a:graphic>
      </p:graphicFrame>
      <p:sp>
        <p:nvSpPr>
          <p:cNvPr id="115228" name="Rectangle 1564"/>
          <p:cNvSpPr>
            <a:spLocks noChangeArrowheads="1"/>
          </p:cNvSpPr>
          <p:nvPr/>
        </p:nvSpPr>
        <p:spPr bwMode="auto">
          <a:xfrm>
            <a:off x="381000" y="3962400"/>
            <a:ext cx="4343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15229" name="Picture 15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713" y="1047750"/>
            <a:ext cx="8410575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570"/>
          <p:cNvGrpSpPr>
            <a:grpSpLocks/>
          </p:cNvGrpSpPr>
          <p:nvPr/>
        </p:nvGrpSpPr>
        <p:grpSpPr bwMode="auto">
          <a:xfrm>
            <a:off x="1790700" y="685800"/>
            <a:ext cx="5562600" cy="381000"/>
            <a:chOff x="1128" y="432"/>
            <a:chExt cx="3504" cy="240"/>
          </a:xfrm>
        </p:grpSpPr>
        <p:sp>
          <p:nvSpPr>
            <p:cNvPr id="115215" name="Text Box 1551"/>
            <p:cNvSpPr txBox="1">
              <a:spLocks noChangeArrowheads="1"/>
            </p:cNvSpPr>
            <p:nvPr/>
          </p:nvSpPr>
          <p:spPr bwMode="auto">
            <a:xfrm>
              <a:off x="1128" y="432"/>
              <a:ext cx="350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200" b="1" dirty="0"/>
                <a:t>	Gaussien	</a:t>
              </a:r>
              <a:r>
                <a:rPr lang="fr-FR" sz="2200" b="1" dirty="0" smtClean="0"/>
                <a:t>modèle de Cox</a:t>
              </a:r>
              <a:endParaRPr lang="fr-FR" sz="2200" b="1" dirty="0"/>
            </a:p>
          </p:txBody>
        </p:sp>
        <p:sp>
          <p:nvSpPr>
            <p:cNvPr id="115216" name="Line 1552"/>
            <p:cNvSpPr>
              <a:spLocks noChangeShapeType="1"/>
            </p:cNvSpPr>
            <p:nvPr/>
          </p:nvSpPr>
          <p:spPr bwMode="auto">
            <a:xfrm>
              <a:off x="2636" y="576"/>
              <a:ext cx="24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217" name="Line 1553"/>
            <p:cNvSpPr>
              <a:spLocks noChangeShapeType="1"/>
            </p:cNvSpPr>
            <p:nvPr/>
          </p:nvSpPr>
          <p:spPr bwMode="auto">
            <a:xfrm>
              <a:off x="1440" y="576"/>
              <a:ext cx="286" cy="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218" name="Line 1554"/>
            <p:cNvSpPr>
              <a:spLocks noChangeShapeType="1"/>
            </p:cNvSpPr>
            <p:nvPr/>
          </p:nvSpPr>
          <p:spPr bwMode="auto">
            <a:xfrm>
              <a:off x="2608" y="618"/>
              <a:ext cx="326" cy="1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230" name="AutoShape 1566"/>
            <p:cNvSpPr>
              <a:spLocks noChangeArrowheads="1"/>
            </p:cNvSpPr>
            <p:nvPr/>
          </p:nvSpPr>
          <p:spPr bwMode="auto">
            <a:xfrm>
              <a:off x="2744" y="572"/>
              <a:ext cx="48" cy="48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5232" name="Rectangle 1568"/>
            <p:cNvSpPr>
              <a:spLocks noChangeArrowheads="1"/>
            </p:cNvSpPr>
            <p:nvPr/>
          </p:nvSpPr>
          <p:spPr bwMode="auto">
            <a:xfrm>
              <a:off x="2736" y="52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5233" name="AutoShape 1569"/>
            <p:cNvSpPr>
              <a:spLocks noChangeArrowheads="1"/>
            </p:cNvSpPr>
            <p:nvPr/>
          </p:nvSpPr>
          <p:spPr bwMode="auto">
            <a:xfrm>
              <a:off x="1584" y="528"/>
              <a:ext cx="48" cy="96"/>
            </a:xfrm>
            <a:prstGeom prst="diamond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552</Words>
  <Application>Microsoft Office PowerPoint</Application>
  <PresentationFormat>Affichage à l'écran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Thème Office</vt:lpstr>
      <vt:lpstr>Conception personnalisée</vt:lpstr>
      <vt:lpstr>Imagen</vt:lpstr>
      <vt:lpstr>QTLmap et les données ayant une distribution non gaussienne</vt:lpstr>
      <vt:lpstr>Introduction</vt:lpstr>
      <vt:lpstr>Quels sont les Problèmes Posés par les Données de type non normales?</vt:lpstr>
      <vt:lpstr>Likelihood </vt:lpstr>
      <vt:lpstr>Diapositive 5</vt:lpstr>
      <vt:lpstr>Diapositive 6</vt:lpstr>
      <vt:lpstr>Diapositive 7</vt:lpstr>
      <vt:lpstr>Forme de la fonction de pénétrance du modèle de cox</vt:lpstr>
      <vt:lpstr>Diapositive 9</vt:lpstr>
      <vt:lpstr>Diapositive 10</vt:lpstr>
      <vt:lpstr>Comment utiliser QTLMAP lorsque la distribution est non normale et/ou les données sont censurées?</vt:lpstr>
      <vt:lpstr>Comment indiqué le modèle désiré à QTLMAP?</vt:lpstr>
      <vt:lpstr>Comment indiqué le modèle désiré à QTLMAP?</vt:lpstr>
    </vt:vector>
  </TitlesOfParts>
  <Company>inra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saga</dc:creator>
  <cp:lastModifiedBy>saga</cp:lastModifiedBy>
  <cp:revision>12</cp:revision>
  <dcterms:created xsi:type="dcterms:W3CDTF">2013-06-19T09:22:33Z</dcterms:created>
  <dcterms:modified xsi:type="dcterms:W3CDTF">2013-06-25T07:26:34Z</dcterms:modified>
</cp:coreProperties>
</file>